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D9ECCCD-5EF2-4A4B-934D-4B5B32E682E8}">
  <a:tblStyle styleId="{DD9ECCCD-5EF2-4A4B-934D-4B5B32E682E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6E6E7"/>
          </a:solidFill>
        </a:fill>
      </a:tcStyle>
    </a:wholeTbl>
    <a:band1H>
      <a:tcTxStyle/>
      <a:tcStyle>
        <a:fill>
          <a:solidFill>
            <a:srgbClr val="EDCACC"/>
          </a:solidFill>
        </a:fill>
      </a:tcStyle>
    </a:band1H>
    <a:band2H>
      <a:tcTxStyle/>
    </a:band2H>
    <a:band1V>
      <a:tcTxStyle/>
      <a:tcStyle>
        <a:fill>
          <a:solidFill>
            <a:srgbClr val="EDCACC"/>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a:p>
        </p:txBody>
      </p:sp>
      <p:sp>
        <p:nvSpPr>
          <p:cNvPr id="178" name="Google Shape;17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a:p>
        </p:txBody>
      </p:sp>
      <p:sp>
        <p:nvSpPr>
          <p:cNvPr id="186" name="Google Shape;18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UBAC: User-based but not discretionary. Mostly unused due to impracticality of updating the SELinux kernel policy for every new Linux user especially in environments that use AD/LDAP-based user databases.</a:t>
            </a:r>
            <a:endParaRPr/>
          </a:p>
          <a:p>
            <a:pPr indent="0" lvl="0" marL="0" rtl="0" algn="l">
              <a:spcBef>
                <a:spcPts val="0"/>
              </a:spcBef>
              <a:spcAft>
                <a:spcPts val="0"/>
              </a:spcAft>
              <a:buNone/>
            </a:pPr>
            <a:r>
              <a:rPr lang="en-US"/>
              <a:t>TE is the core building block model and often the only one used (except for MCS).</a:t>
            </a:r>
            <a:endParaRPr/>
          </a:p>
          <a:p>
            <a:pPr indent="0" lvl="0" marL="0" rtl="0" algn="l">
              <a:spcBef>
                <a:spcPts val="0"/>
              </a:spcBef>
              <a:spcAft>
                <a:spcPts val="0"/>
              </a:spcAft>
              <a:buNone/>
            </a:pPr>
            <a:r>
              <a:rPr lang="en-US"/>
              <a:t>Red Hat re-purposed the Multi-Level Security (MLS) support for what they branded as Multi-Category Security; same idea but only uses category sets and primarily for isolating sandboxes/containers/virtual machines.</a:t>
            </a:r>
            <a:endParaRPr/>
          </a:p>
        </p:txBody>
      </p:sp>
      <p:sp>
        <p:nvSpPr>
          <p:cNvPr id="202" name="Google Shape;20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Security context is a string with colon-separated fields for each of the models.</a:t>
            </a:r>
            <a:endParaRPr/>
          </a:p>
          <a:p>
            <a:pPr indent="0" lvl="0" marL="0" rtl="0" algn="l">
              <a:spcBef>
                <a:spcPts val="0"/>
              </a:spcBef>
              <a:spcAft>
                <a:spcPts val="0"/>
              </a:spcAft>
              <a:buNone/>
            </a:pPr>
            <a:r>
              <a:rPr lang="en-US"/>
              <a:t>The MLS field can be either a single level (single sensitivity and optionally a category set) or a range (low-high) of levels.</a:t>
            </a:r>
            <a:endParaRPr/>
          </a:p>
          <a:p>
            <a:pPr indent="0" lvl="0" marL="0" rtl="0" algn="l">
              <a:spcBef>
                <a:spcPts val="0"/>
              </a:spcBef>
              <a:spcAft>
                <a:spcPts val="0"/>
              </a:spcAft>
              <a:buNone/>
            </a:pPr>
            <a:r>
              <a:rPr lang="en-US"/>
              <a:t>The category sets are comma-separated lists of the categories, used to represent compartments, handling restrictions (e.g. USUK), or other constructs.</a:t>
            </a:r>
            <a:endParaRPr/>
          </a:p>
          <a:p>
            <a:pPr indent="0" lvl="0" marL="0" rtl="0" algn="l">
              <a:spcBef>
                <a:spcPts val="0"/>
              </a:spcBef>
              <a:spcAft>
                <a:spcPts val="0"/>
              </a:spcAft>
              <a:buNone/>
            </a:pPr>
            <a:r>
              <a:rPr lang="en-US"/>
              <a:t>The sensitivities and categories are just named with a prefix (s or c) followed by a number (e.g. s0, s1; c0, c1). The sensitivities are hierarchically ordered; the categories are only compared using set operations.</a:t>
            </a:r>
            <a:endParaRPr/>
          </a:p>
          <a:p>
            <a:pPr indent="0" lvl="0" marL="0" rtl="0" algn="l">
              <a:spcBef>
                <a:spcPts val="0"/>
              </a:spcBef>
              <a:spcAft>
                <a:spcPts val="0"/>
              </a:spcAft>
              <a:buNone/>
            </a:pPr>
            <a:r>
              <a:rPr lang="en-US"/>
              <a:t>A separate context translation daemon (mcstransd) supports translation of the MLS field to the kinds of labels you would see on documents.</a:t>
            </a:r>
            <a:endParaRPr/>
          </a:p>
        </p:txBody>
      </p:sp>
      <p:sp>
        <p:nvSpPr>
          <p:cNvPr id="210" name="Google Shape;21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User (u), role (r), and sensitivity (s0) are always the same – not actively used by Android. Only the type field (in bold) and the category set (in italics) are distinct.</a:t>
            </a:r>
            <a:endParaRPr/>
          </a:p>
          <a:p>
            <a:pPr indent="-228600" lvl="0" marL="228600" rtl="0" algn="l">
              <a:spcBef>
                <a:spcPts val="0"/>
              </a:spcBef>
              <a:spcAft>
                <a:spcPts val="0"/>
              </a:spcAft>
              <a:buClr>
                <a:schemeClr val="dk1"/>
              </a:buClr>
              <a:buSzPts val="1200"/>
              <a:buFont typeface="Calibri"/>
              <a:buAutoNum type="arabicPeriod"/>
            </a:pPr>
            <a:r>
              <a:rPr lang="en-US"/>
              <a:t>The security label of the Android init process</a:t>
            </a:r>
            <a:endParaRPr/>
          </a:p>
          <a:p>
            <a:pPr indent="-228600" lvl="0" marL="228600" rtl="0" algn="l">
              <a:spcBef>
                <a:spcPts val="0"/>
              </a:spcBef>
              <a:spcAft>
                <a:spcPts val="0"/>
              </a:spcAft>
              <a:buClr>
                <a:schemeClr val="dk1"/>
              </a:buClr>
              <a:buSzPts val="1200"/>
              <a:buFont typeface="Calibri"/>
              <a:buAutoNum type="arabicPeriod"/>
            </a:pPr>
            <a:r>
              <a:rPr lang="en-US"/>
              <a:t>… of the system server, where the Android framework services run</a:t>
            </a:r>
            <a:endParaRPr/>
          </a:p>
          <a:p>
            <a:pPr indent="-228600" lvl="0" marL="228600" rtl="0" algn="l">
              <a:spcBef>
                <a:spcPts val="0"/>
              </a:spcBef>
              <a:spcAft>
                <a:spcPts val="0"/>
              </a:spcAft>
              <a:buClr>
                <a:schemeClr val="dk1"/>
              </a:buClr>
              <a:buSzPts val="1200"/>
              <a:buFont typeface="Calibri"/>
              <a:buAutoNum type="arabicPeriod"/>
            </a:pPr>
            <a:r>
              <a:rPr lang="en-US"/>
              <a:t>…of a system app, which is more privileged than a regular app e.g. the Settings app</a:t>
            </a:r>
            <a:endParaRPr/>
          </a:p>
          <a:p>
            <a:pPr indent="-228600" lvl="0" marL="228600" rtl="0" algn="l">
              <a:spcBef>
                <a:spcPts val="0"/>
              </a:spcBef>
              <a:spcAft>
                <a:spcPts val="0"/>
              </a:spcAft>
              <a:buClr>
                <a:schemeClr val="dk1"/>
              </a:buClr>
              <a:buSzPts val="1200"/>
              <a:buFont typeface="Calibri"/>
              <a:buAutoNum type="arabicPeriod"/>
            </a:pPr>
            <a:r>
              <a:rPr lang="en-US"/>
              <a:t>…of a regular third party app targeting the current Android SDK API level; the MLS categories encode both user (for multi-user) and app IDs</a:t>
            </a:r>
            <a:endParaRPr/>
          </a:p>
          <a:p>
            <a:pPr indent="-228600" lvl="0" marL="228600" rtl="0" algn="l">
              <a:spcBef>
                <a:spcPts val="0"/>
              </a:spcBef>
              <a:spcAft>
                <a:spcPts val="0"/>
              </a:spcAft>
              <a:buClr>
                <a:schemeClr val="dk1"/>
              </a:buClr>
              <a:buSzPts val="1200"/>
              <a:buFont typeface="Calibri"/>
              <a:buAutoNum type="arabicPeriod"/>
            </a:pPr>
            <a:r>
              <a:rPr lang="en-US"/>
              <a:t>…of a regular third party app targeting Android SDK API level &lt;= 25, which might require more/different permissions; the MLS categories only encode the user ID (no per-app SELinux isolation)</a:t>
            </a:r>
            <a:endParaRPr/>
          </a:p>
          <a:p>
            <a:pPr indent="-228600" lvl="0" marL="228600" rtl="0" algn="l">
              <a:spcBef>
                <a:spcPts val="0"/>
              </a:spcBef>
              <a:spcAft>
                <a:spcPts val="0"/>
              </a:spcAft>
              <a:buClr>
                <a:schemeClr val="dk1"/>
              </a:buClr>
              <a:buSzPts val="1200"/>
              <a:buFont typeface="Calibri"/>
              <a:buAutoNum type="arabicPeriod"/>
            </a:pPr>
            <a:r>
              <a:rPr lang="en-US"/>
              <a:t>…of an Android isolated service – used by Chrome for the renderer process and by other apps to further sandbox components.</a:t>
            </a:r>
            <a:endParaRPr/>
          </a:p>
          <a:p>
            <a:pPr indent="-228600" lvl="0" marL="228600" rtl="0" algn="l">
              <a:spcBef>
                <a:spcPts val="0"/>
              </a:spcBef>
              <a:spcAft>
                <a:spcPts val="0"/>
              </a:spcAft>
              <a:buClr>
                <a:schemeClr val="dk1"/>
              </a:buClr>
              <a:buSzPts val="1200"/>
              <a:buFont typeface="Calibri"/>
              <a:buAutoNum type="arabicPeriod"/>
            </a:pPr>
            <a:r>
              <a:rPr lang="en-US"/>
              <a:t>…of an Android ephemeral app – runs without being installed to persistent storage</a:t>
            </a:r>
            <a:endParaRPr/>
          </a:p>
          <a:p>
            <a:pPr indent="-228600" lvl="0" marL="228600" rtl="0" algn="l">
              <a:spcBef>
                <a:spcPts val="0"/>
              </a:spcBef>
              <a:spcAft>
                <a:spcPts val="0"/>
              </a:spcAft>
              <a:buClr>
                <a:schemeClr val="dk1"/>
              </a:buClr>
              <a:buSzPts val="1200"/>
              <a:buFont typeface="Calibri"/>
              <a:buAutoNum type="arabicPeriod"/>
            </a:pPr>
            <a:r>
              <a:rPr lang="en-US"/>
              <a:t>…of an Android privileged app – more privileged than a regular third party app but less privileged than a system app</a:t>
            </a:r>
            <a:endParaRPr/>
          </a:p>
          <a:p>
            <a:pPr indent="-228600" lvl="0" marL="228600" rtl="0" algn="l">
              <a:spcBef>
                <a:spcPts val="0"/>
              </a:spcBef>
              <a:spcAft>
                <a:spcPts val="0"/>
              </a:spcAft>
              <a:buClr>
                <a:schemeClr val="dk1"/>
              </a:buClr>
              <a:buSzPts val="1200"/>
              <a:buFont typeface="Calibri"/>
              <a:buAutoNum type="arabicPeriod"/>
            </a:pPr>
            <a:r>
              <a:rPr lang="en-US"/>
              <a:t>…of the Android Google Play Services core app</a:t>
            </a:r>
            <a:endParaRPr/>
          </a:p>
        </p:txBody>
      </p:sp>
      <p:sp>
        <p:nvSpPr>
          <p:cNvPr id="218" name="Google Shape;21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User (u), object role (object_r), and sensitivity (s0) are again not actively used. Only the type (in bold) and category set (in italics) are distinct.</a:t>
            </a:r>
            <a:endParaRPr/>
          </a:p>
          <a:p>
            <a:pPr indent="-228600" lvl="0" marL="228600" rtl="0" algn="l">
              <a:spcBef>
                <a:spcPts val="0"/>
              </a:spcBef>
              <a:spcAft>
                <a:spcPts val="0"/>
              </a:spcAft>
              <a:buClr>
                <a:schemeClr val="dk1"/>
              </a:buClr>
              <a:buSzPts val="1200"/>
              <a:buFont typeface="Calibri"/>
              <a:buAutoNum type="arabicPeriod"/>
            </a:pPr>
            <a:r>
              <a:rPr lang="en-US"/>
              <a:t>The security label of /system/bin/init</a:t>
            </a:r>
            <a:endParaRPr/>
          </a:p>
          <a:p>
            <a:pPr indent="-228600" lvl="0" marL="228600" rtl="0" algn="l">
              <a:spcBef>
                <a:spcPts val="0"/>
              </a:spcBef>
              <a:spcAft>
                <a:spcPts val="0"/>
              </a:spcAft>
              <a:buClr>
                <a:schemeClr val="dk1"/>
              </a:buClr>
              <a:buSzPts val="1200"/>
              <a:buFont typeface="Calibri"/>
              <a:buAutoNum type="arabicPeriod"/>
            </a:pPr>
            <a:r>
              <a:rPr lang="en-US"/>
              <a:t>… of most files under /system (i.e. the operating system), unless otherwise specified</a:t>
            </a:r>
            <a:endParaRPr/>
          </a:p>
          <a:p>
            <a:pPr indent="-228600" lvl="0" marL="228600" rtl="0" algn="l">
              <a:spcBef>
                <a:spcPts val="0"/>
              </a:spcBef>
              <a:spcAft>
                <a:spcPts val="0"/>
              </a:spcAft>
              <a:buClr>
                <a:schemeClr val="dk1"/>
              </a:buClr>
              <a:buSzPts val="1200"/>
              <a:buFont typeface="Calibri"/>
              <a:buAutoNum type="arabicPeriod"/>
            </a:pPr>
            <a:r>
              <a:rPr lang="en-US"/>
              <a:t>… of most files under /data (i.e. system data), unless otherwise specified</a:t>
            </a:r>
            <a:endParaRPr/>
          </a:p>
          <a:p>
            <a:pPr indent="-228600" lvl="0" marL="228600" rtl="0" algn="l">
              <a:spcBef>
                <a:spcPts val="0"/>
              </a:spcBef>
              <a:spcAft>
                <a:spcPts val="0"/>
              </a:spcAft>
              <a:buClr>
                <a:schemeClr val="dk1"/>
              </a:buClr>
              <a:buSzPts val="1200"/>
              <a:buFont typeface="Calibri"/>
              <a:buAutoNum type="arabicPeriod"/>
            </a:pPr>
            <a:r>
              <a:rPr lang="en-US"/>
              <a:t>… of system app data files (e.g. Settings data)</a:t>
            </a:r>
            <a:endParaRPr/>
          </a:p>
          <a:p>
            <a:pPr indent="-228600" lvl="0" marL="228600" rtl="0" algn="l">
              <a:spcBef>
                <a:spcPts val="0"/>
              </a:spcBef>
              <a:spcAft>
                <a:spcPts val="0"/>
              </a:spcAft>
              <a:buClr>
                <a:schemeClr val="dk1"/>
              </a:buClr>
              <a:buSzPts val="1200"/>
              <a:buFont typeface="Calibri"/>
              <a:buAutoNum type="arabicPeriod"/>
            </a:pPr>
            <a:r>
              <a:rPr lang="en-US"/>
              <a:t>… of regular third party app data files (e.g. the app’s settings and data); category set encodes the user (for multi-user) and app IDs</a:t>
            </a:r>
            <a:endParaRPr/>
          </a:p>
          <a:p>
            <a:pPr indent="-228600" lvl="0" marL="228600" rtl="0" algn="l">
              <a:spcBef>
                <a:spcPts val="0"/>
              </a:spcBef>
              <a:spcAft>
                <a:spcPts val="0"/>
              </a:spcAft>
              <a:buClr>
                <a:schemeClr val="dk1"/>
              </a:buClr>
              <a:buSzPts val="1200"/>
              <a:buFont typeface="Calibri"/>
              <a:buAutoNum type="arabicPeriod"/>
            </a:pPr>
            <a:r>
              <a:rPr lang="en-US"/>
              <a:t>… of app data files for an app that targets API level &lt;= 25; category set only encodes the user; no SELinux per-app isolation</a:t>
            </a:r>
            <a:endParaRPr/>
          </a:p>
        </p:txBody>
      </p:sp>
      <p:sp>
        <p:nvSpPr>
          <p:cNvPr id="226" name="Google Shape;22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The user field (e.g. system_u, unconfined_u) corresponds to a SELinux user, not a Linux username, and primarily distinguishes system processes from user processes and users authorized for different roles, if using RBAC. The SELinux user field has devolved to be the same as the role aside from the suffix.</a:t>
            </a:r>
            <a:endParaRPr/>
          </a:p>
          <a:p>
            <a:pPr indent="0" lvl="0" marL="0" marR="0" rtl="0" algn="l">
              <a:lnSpc>
                <a:spcPct val="100000"/>
              </a:lnSpc>
              <a:spcBef>
                <a:spcPts val="0"/>
              </a:spcBef>
              <a:spcAft>
                <a:spcPts val="0"/>
              </a:spcAft>
              <a:buClr>
                <a:schemeClr val="dk1"/>
              </a:buClr>
              <a:buSzPts val="1200"/>
              <a:buFont typeface="Calibri"/>
              <a:buNone/>
            </a:pPr>
            <a:r>
              <a:rPr lang="en-US"/>
              <a:t>The type field (in bold) remains the most important attribute, while the sensitivity and category set is generally only used for Multi-Category Security (MCS) or Multi-Level Security (MLS). Note that the MCS/MLS field can be a range (low-high) rather than just a single level.</a:t>
            </a:r>
            <a:endParaRPr/>
          </a:p>
          <a:p>
            <a:pPr indent="-228600" lvl="0" marL="228600" rtl="0" algn="l">
              <a:spcBef>
                <a:spcPts val="0"/>
              </a:spcBef>
              <a:spcAft>
                <a:spcPts val="0"/>
              </a:spcAft>
              <a:buClr>
                <a:schemeClr val="dk1"/>
              </a:buClr>
              <a:buSzPts val="1200"/>
              <a:buFont typeface="Calibri"/>
              <a:buAutoNum type="arabicPeriod"/>
            </a:pPr>
            <a:r>
              <a:rPr lang="en-US"/>
              <a:t>The security label of the Linux init process, e.g. systemd</a:t>
            </a:r>
            <a:endParaRPr/>
          </a:p>
          <a:p>
            <a:pPr indent="-228600" lvl="0" marL="228600" rtl="0" algn="l">
              <a:spcBef>
                <a:spcPts val="0"/>
              </a:spcBef>
              <a:spcAft>
                <a:spcPts val="0"/>
              </a:spcAft>
              <a:buClr>
                <a:schemeClr val="dk1"/>
              </a:buClr>
              <a:buSzPts val="1200"/>
              <a:buFont typeface="Calibri"/>
              <a:buAutoNum type="arabicPeriod"/>
            </a:pPr>
            <a:r>
              <a:rPr lang="en-US"/>
              <a:t>… of the Linux audit daemon</a:t>
            </a:r>
            <a:endParaRPr/>
          </a:p>
          <a:p>
            <a:pPr indent="-228600" lvl="0" marL="228600" rtl="0" algn="l">
              <a:spcBef>
                <a:spcPts val="0"/>
              </a:spcBef>
              <a:spcAft>
                <a:spcPts val="0"/>
              </a:spcAft>
              <a:buClr>
                <a:schemeClr val="dk1"/>
              </a:buClr>
              <a:buSzPts val="1200"/>
              <a:buFont typeface="Calibri"/>
              <a:buAutoNum type="arabicPeriod"/>
            </a:pPr>
            <a:r>
              <a:rPr lang="en-US"/>
              <a:t>… of the system D-Bus daemon; ranged to allow processes with any category set to connect to it</a:t>
            </a:r>
            <a:endParaRPr/>
          </a:p>
          <a:p>
            <a:pPr indent="-228600" lvl="0" marL="228600" rtl="0" algn="l">
              <a:spcBef>
                <a:spcPts val="0"/>
              </a:spcBef>
              <a:spcAft>
                <a:spcPts val="0"/>
              </a:spcAft>
              <a:buClr>
                <a:schemeClr val="dk1"/>
              </a:buClr>
              <a:buSzPts val="1200"/>
              <a:buFont typeface="Calibri"/>
              <a:buAutoNum type="arabicPeriod"/>
            </a:pPr>
            <a:r>
              <a:rPr lang="en-US"/>
              <a:t>… of the Apache/httpd daemon</a:t>
            </a:r>
            <a:endParaRPr/>
          </a:p>
          <a:p>
            <a:pPr indent="-228600" lvl="0" marL="228600" rtl="0" algn="l">
              <a:spcBef>
                <a:spcPts val="0"/>
              </a:spcBef>
              <a:spcAft>
                <a:spcPts val="0"/>
              </a:spcAft>
              <a:buClr>
                <a:schemeClr val="dk1"/>
              </a:buClr>
              <a:buSzPts val="1200"/>
              <a:buFont typeface="Calibri"/>
              <a:buAutoNum type="arabicPeriod"/>
            </a:pPr>
            <a:r>
              <a:rPr lang="en-US"/>
              <a:t>… of a service that has no specific SELinux policy and is therefore allowed to run without SELinux restrictions</a:t>
            </a:r>
            <a:endParaRPr/>
          </a:p>
          <a:p>
            <a:pPr indent="-228600" lvl="0" marL="228600" rtl="0" algn="l">
              <a:spcBef>
                <a:spcPts val="0"/>
              </a:spcBef>
              <a:spcAft>
                <a:spcPts val="0"/>
              </a:spcAft>
              <a:buClr>
                <a:schemeClr val="dk1"/>
              </a:buClr>
              <a:buSzPts val="1200"/>
              <a:buFont typeface="Calibri"/>
              <a:buAutoNum type="arabicPeriod"/>
            </a:pPr>
            <a:r>
              <a:rPr lang="en-US"/>
              <a:t>… of a user session for a user that is not configured to use a confined role</a:t>
            </a:r>
            <a:endParaRPr/>
          </a:p>
          <a:p>
            <a:pPr indent="-228600" lvl="0" marL="228600" rtl="0" algn="l">
              <a:spcBef>
                <a:spcPts val="0"/>
              </a:spcBef>
              <a:spcAft>
                <a:spcPts val="0"/>
              </a:spcAft>
              <a:buClr>
                <a:schemeClr val="dk1"/>
              </a:buClr>
              <a:buSzPts val="1200"/>
              <a:buFont typeface="Calibri"/>
              <a:buAutoNum type="arabicPeriod"/>
            </a:pPr>
            <a:r>
              <a:rPr lang="en-US"/>
              <a:t>… of a user session for a user who is configured to use the user_r role (unprivileged)</a:t>
            </a:r>
            <a:endParaRPr/>
          </a:p>
          <a:p>
            <a:pPr indent="-228600" lvl="0" marL="228600" rtl="0" algn="l">
              <a:spcBef>
                <a:spcPts val="0"/>
              </a:spcBef>
              <a:spcAft>
                <a:spcPts val="0"/>
              </a:spcAft>
              <a:buClr>
                <a:schemeClr val="dk1"/>
              </a:buClr>
              <a:buSzPts val="1200"/>
              <a:buFont typeface="Calibri"/>
              <a:buAutoNum type="arabicPeriod"/>
            </a:pPr>
            <a:r>
              <a:rPr lang="en-US"/>
              <a:t>… of a user session for a user who is configured to use the staff_r role (able to use sudo and newrole to switch into the sysadm_r role)</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 of a user session for a system administrator</a:t>
            </a:r>
            <a:endParaRPr/>
          </a:p>
        </p:txBody>
      </p:sp>
      <p:sp>
        <p:nvSpPr>
          <p:cNvPr id="234" name="Google Shape;23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The security label of /lib/systemd/systemd aka the init executable</a:t>
            </a:r>
            <a:endParaRPr/>
          </a:p>
          <a:p>
            <a:pPr indent="-228600" lvl="0" marL="228600" rtl="0" algn="l">
              <a:spcBef>
                <a:spcPts val="0"/>
              </a:spcBef>
              <a:spcAft>
                <a:spcPts val="0"/>
              </a:spcAft>
              <a:buClr>
                <a:schemeClr val="dk1"/>
              </a:buClr>
              <a:buSzPts val="1200"/>
              <a:buFont typeface="Calibri"/>
              <a:buAutoNum type="arabicPeriod"/>
            </a:pPr>
            <a:r>
              <a:rPr lang="en-US"/>
              <a:t>… of /bin/auditd</a:t>
            </a:r>
            <a:endParaRPr/>
          </a:p>
          <a:p>
            <a:pPr indent="-228600" lvl="0" marL="228600" rtl="0" algn="l">
              <a:spcBef>
                <a:spcPts val="0"/>
              </a:spcBef>
              <a:spcAft>
                <a:spcPts val="0"/>
              </a:spcAft>
              <a:buClr>
                <a:schemeClr val="dk1"/>
              </a:buClr>
              <a:buSzPts val="1200"/>
              <a:buFont typeface="Calibri"/>
              <a:buAutoNum type="arabicPeriod"/>
            </a:pPr>
            <a:r>
              <a:rPr lang="en-US"/>
              <a:t>… of /bin/dbus-broker</a:t>
            </a:r>
            <a:endParaRPr/>
          </a:p>
          <a:p>
            <a:pPr indent="-228600" lvl="0" marL="228600" rtl="0" algn="l">
              <a:spcBef>
                <a:spcPts val="0"/>
              </a:spcBef>
              <a:spcAft>
                <a:spcPts val="0"/>
              </a:spcAft>
              <a:buClr>
                <a:schemeClr val="dk1"/>
              </a:buClr>
              <a:buSzPts val="1200"/>
              <a:buFont typeface="Calibri"/>
              <a:buAutoNum type="arabicPeriod"/>
            </a:pPr>
            <a:r>
              <a:rPr lang="en-US"/>
              <a:t>… of /bin/httpd</a:t>
            </a:r>
            <a:endParaRPr/>
          </a:p>
          <a:p>
            <a:pPr indent="-228600" lvl="0" marL="228600" rtl="0" algn="l">
              <a:spcBef>
                <a:spcPts val="0"/>
              </a:spcBef>
              <a:spcAft>
                <a:spcPts val="0"/>
              </a:spcAft>
              <a:buClr>
                <a:schemeClr val="dk1"/>
              </a:buClr>
              <a:buSzPts val="1200"/>
              <a:buFont typeface="Calibri"/>
              <a:buAutoNum type="arabicPeriod"/>
            </a:pPr>
            <a:r>
              <a:rPr lang="en-US"/>
              <a:t>… of the /bin directory and most files within it, unless otherwise specified</a:t>
            </a:r>
            <a:endParaRPr/>
          </a:p>
          <a:p>
            <a:pPr indent="-228600" lvl="0" marL="228600" rtl="0" algn="l">
              <a:spcBef>
                <a:spcPts val="0"/>
              </a:spcBef>
              <a:spcAft>
                <a:spcPts val="0"/>
              </a:spcAft>
              <a:buClr>
                <a:schemeClr val="dk1"/>
              </a:buClr>
              <a:buSzPts val="1200"/>
              <a:buFont typeface="Calibri"/>
              <a:buAutoNum type="arabicPeriod"/>
            </a:pPr>
            <a:r>
              <a:rPr lang="en-US"/>
              <a:t>… of the /etc directory and most files within it, unless otherwise specified</a:t>
            </a:r>
            <a:endParaRPr/>
          </a:p>
          <a:p>
            <a:pPr indent="-228600" lvl="0" marL="228600" rtl="0" algn="l">
              <a:spcBef>
                <a:spcPts val="0"/>
              </a:spcBef>
              <a:spcAft>
                <a:spcPts val="0"/>
              </a:spcAft>
              <a:buClr>
                <a:schemeClr val="dk1"/>
              </a:buClr>
              <a:buSzPts val="1200"/>
              <a:buFont typeface="Calibri"/>
              <a:buAutoNum type="arabicPeriod"/>
            </a:pPr>
            <a:r>
              <a:rPr lang="en-US"/>
              <a:t>… of /etc/shadow, which has its own type to further restrict access</a:t>
            </a:r>
            <a:endParaRPr/>
          </a:p>
        </p:txBody>
      </p:sp>
      <p:sp>
        <p:nvSpPr>
          <p:cNvPr id="242" name="Google Shape;24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Up to 32 permissions per object class (limited by the size of an access vector). Related classes can inherit from a common set of permissions. Here we see that files and socket have some permissions in common for operations that apply to both, and some permissions that are unique to each for their unique operations. When you need more than 32 distinct permissions for an object class, options include creating another class (e.g. process2 class in SELinux) or using xperms to split an existing permission. Extending access vectors to 64-bits considered but deemed not worth the cost.</a:t>
            </a:r>
            <a:endParaRPr/>
          </a:p>
        </p:txBody>
      </p:sp>
      <p:sp>
        <p:nvSpPr>
          <p:cNvPr id="284" name="Google Shape;28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h64fe6408c6a07c5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h64fe6408c6a07c5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h64fe6408c6a07c5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Each transition rule specifies a set of domains, a set of types, a set of object classes, a new type </a:t>
            </a:r>
            <a:r>
              <a:rPr lang="en-US"/>
              <a:t>to assign to the transformed process or new object</a:t>
            </a:r>
            <a:r>
              <a:rPr lang="en-US"/>
              <a:t>, and optionally the last component name (file classes only) to match at per-name granularity.</a:t>
            </a:r>
            <a:endParaRPr/>
          </a:p>
          <a:p>
            <a:pPr indent="0" lvl="0" marL="0" rtl="0" algn="l">
              <a:spcBef>
                <a:spcPts val="0"/>
              </a:spcBef>
              <a:spcAft>
                <a:spcPts val="0"/>
              </a:spcAft>
              <a:buNone/>
            </a:pPr>
            <a:r>
              <a:rPr lang="en-US"/>
              <a:t>Each allow rule specifies a set of domains, a set of types, a set of object classes, and a set of permissions.</a:t>
            </a:r>
            <a:endParaRPr/>
          </a:p>
          <a:p>
            <a:pPr indent="-228600" lvl="0" marL="228600" rtl="0" algn="l">
              <a:spcBef>
                <a:spcPts val="0"/>
              </a:spcBef>
              <a:spcAft>
                <a:spcPts val="0"/>
              </a:spcAft>
              <a:buClr>
                <a:schemeClr val="dk1"/>
              </a:buClr>
              <a:buSzPts val="1200"/>
              <a:buFont typeface="Calibri"/>
              <a:buAutoNum type="arabicPeriod"/>
            </a:pPr>
            <a:r>
              <a:rPr lang="en-US"/>
              <a:t>Transitions the process from the init domain to the zygote domain when init executes the app_process executable file labeled zygote_exec.</a:t>
            </a:r>
            <a:endParaRPr/>
          </a:p>
          <a:p>
            <a:pPr indent="-228600" lvl="0" marL="228600" rtl="0" algn="l">
              <a:spcBef>
                <a:spcPts val="0"/>
              </a:spcBef>
              <a:spcAft>
                <a:spcPts val="0"/>
              </a:spcAft>
              <a:buClr>
                <a:schemeClr val="dk1"/>
              </a:buClr>
              <a:buSzPts val="1200"/>
              <a:buFont typeface="Calibri"/>
              <a:buAutoNum type="arabicPeriod"/>
            </a:pPr>
            <a:r>
              <a:rPr lang="en-US"/>
              <a:t>Labels new files created by the init domain in a tmpfs filesystem with the init_tmpfs type so that other domains cannot access them by default.</a:t>
            </a:r>
            <a:endParaRPr/>
          </a:p>
          <a:p>
            <a:pPr indent="-228600" lvl="0" marL="228600" rtl="0" algn="l">
              <a:spcBef>
                <a:spcPts val="0"/>
              </a:spcBef>
              <a:spcAft>
                <a:spcPts val="0"/>
              </a:spcAft>
              <a:buClr>
                <a:schemeClr val="dk1"/>
              </a:buClr>
              <a:buSzPts val="1200"/>
              <a:buFont typeface="Calibri"/>
              <a:buAutoNum type="arabicPeriod"/>
            </a:pPr>
            <a:r>
              <a:rPr lang="en-US"/>
              <a:t>Labels socket files created by the system_server in a system data directory with the name “ndebugsocket” with the system_ndebug_socket type.</a:t>
            </a:r>
            <a:endParaRPr/>
          </a:p>
          <a:p>
            <a:pPr indent="-228600" lvl="0" marL="228600" rtl="0" algn="l">
              <a:spcBef>
                <a:spcPts val="0"/>
              </a:spcBef>
              <a:spcAft>
                <a:spcPts val="0"/>
              </a:spcAft>
              <a:buClr>
                <a:schemeClr val="dk1"/>
              </a:buClr>
              <a:buSzPts val="1200"/>
              <a:buFont typeface="Calibri"/>
              <a:buAutoNum type="arabicPeriod"/>
            </a:pPr>
            <a:r>
              <a:rPr lang="en-US"/>
              <a:t>Allows all domains (which have the domain attribute) to get the attributes (stat) and search the binder filesystem directory.</a:t>
            </a:r>
            <a:endParaRPr/>
          </a:p>
          <a:p>
            <a:pPr indent="-228600" lvl="0" marL="228600" rtl="0" algn="l">
              <a:spcBef>
                <a:spcPts val="0"/>
              </a:spcBef>
              <a:spcAft>
                <a:spcPts val="0"/>
              </a:spcAft>
              <a:buClr>
                <a:schemeClr val="dk1"/>
              </a:buClr>
              <a:buSzPts val="1200"/>
              <a:buFont typeface="Calibri"/>
              <a:buAutoNum type="arabicPeriod"/>
            </a:pPr>
            <a:r>
              <a:rPr lang="en-US"/>
              <a:t>Allows all domains to read, write, and call ioctl on the binder device character device file to perform binder IPC.</a:t>
            </a:r>
            <a:endParaRPr/>
          </a:p>
          <a:p>
            <a:pPr indent="-228600" lvl="0" marL="228600" rtl="0" algn="l">
              <a:spcBef>
                <a:spcPts val="0"/>
              </a:spcBef>
              <a:spcAft>
                <a:spcPts val="0"/>
              </a:spcAft>
              <a:buClr>
                <a:schemeClr val="dk1"/>
              </a:buClr>
              <a:buSzPts val="1200"/>
              <a:buFont typeface="Calibri"/>
              <a:buAutoNum type="arabicPeriod"/>
            </a:pPr>
            <a:r>
              <a:rPr lang="en-US"/>
              <a:t>Limits all domains to only the specified ioctl command values for ioctl calls on the binder device.</a:t>
            </a:r>
            <a:endParaRPr/>
          </a:p>
          <a:p>
            <a:pPr indent="-228600" lvl="0" marL="228600" rtl="0" algn="l">
              <a:spcBef>
                <a:spcPts val="0"/>
              </a:spcBef>
              <a:spcAft>
                <a:spcPts val="0"/>
              </a:spcAft>
              <a:buClr>
                <a:schemeClr val="dk1"/>
              </a:buClr>
              <a:buSzPts val="1200"/>
              <a:buFont typeface="Calibri"/>
              <a:buAutoNum type="arabicPeriod"/>
            </a:pPr>
            <a:r>
              <a:rPr lang="en-US"/>
              <a:t>Prevents processes from sending signals, tracing, or performing other write-like operations to other processes unless their MLS levels are equal or the process type (domain) has the mlstrustedsubject attribute.</a:t>
            </a:r>
            <a:endParaRPr/>
          </a:p>
        </p:txBody>
      </p:sp>
      <p:sp>
        <p:nvSpPr>
          <p:cNvPr id="310" name="Google Shape;31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Each transition rule specifies a set of domains, a set of types, a set of object classes, a new type </a:t>
            </a:r>
            <a:r>
              <a:rPr lang="en-US"/>
              <a:t>to assign to the transformed process or new object</a:t>
            </a:r>
            <a:r>
              <a:rPr lang="en-US"/>
              <a:t>, and optionally the last component name (file classes only) to match at per-name granularity.</a:t>
            </a:r>
            <a:endParaRPr/>
          </a:p>
          <a:p>
            <a:pPr indent="0" lvl="0" marL="0" rtl="0" algn="l">
              <a:spcBef>
                <a:spcPts val="0"/>
              </a:spcBef>
              <a:spcAft>
                <a:spcPts val="0"/>
              </a:spcAft>
              <a:buNone/>
            </a:pPr>
            <a:r>
              <a:rPr lang="en-US"/>
              <a:t>Each allow rule specifies a set of domains, a set of types, a set of object classes, and a set of permissions.</a:t>
            </a:r>
            <a:endParaRPr/>
          </a:p>
          <a:p>
            <a:pPr indent="-228600" lvl="0" marL="228600" rtl="0" algn="l">
              <a:spcBef>
                <a:spcPts val="0"/>
              </a:spcBef>
              <a:spcAft>
                <a:spcPts val="0"/>
              </a:spcAft>
              <a:buClr>
                <a:schemeClr val="dk1"/>
              </a:buClr>
              <a:buSzPts val="1200"/>
              <a:buFont typeface="Calibri"/>
              <a:buAutoNum type="arabicPeriod"/>
            </a:pPr>
            <a:r>
              <a:rPr lang="en-US"/>
              <a:t>Transitions the process from the init_t domain to the httpd_t domain when init executes the /bin/httpd executable file labeled httpd_exec_t.</a:t>
            </a:r>
            <a:endParaRPr/>
          </a:p>
          <a:p>
            <a:pPr indent="-228600" lvl="0" marL="228600" rtl="0" algn="l">
              <a:spcBef>
                <a:spcPts val="0"/>
              </a:spcBef>
              <a:spcAft>
                <a:spcPts val="0"/>
              </a:spcAft>
              <a:buClr>
                <a:schemeClr val="dk1"/>
              </a:buClr>
              <a:buSzPts val="1200"/>
              <a:buFont typeface="Calibri"/>
              <a:buAutoNum type="arabicPeriod"/>
            </a:pPr>
            <a:r>
              <a:rPr lang="en-US"/>
              <a:t>Labels new files created by the init domain in /tmp with the init_tmp_t type so that other domains cannot access them by default.</a:t>
            </a:r>
            <a:endParaRPr/>
          </a:p>
          <a:p>
            <a:pPr indent="-228600" lvl="0" marL="228600" rtl="0" algn="l">
              <a:spcBef>
                <a:spcPts val="0"/>
              </a:spcBef>
              <a:spcAft>
                <a:spcPts val="0"/>
              </a:spcAft>
              <a:buClr>
                <a:schemeClr val="dk1"/>
              </a:buClr>
              <a:buSzPts val="1200"/>
              <a:buFont typeface="Calibri"/>
              <a:buAutoNum type="arabicPeriod"/>
            </a:pPr>
            <a:r>
              <a:rPr lang="en-US"/>
              <a:t>Labels socket files created by init under /var/run with the name “rpcbind.sock” with the rpcbind_var_run_t type so that only specific domains can write/connect to it.</a:t>
            </a:r>
            <a:endParaRPr/>
          </a:p>
          <a:p>
            <a:pPr indent="-228600" lvl="0" marL="228600" rtl="0" algn="l">
              <a:spcBef>
                <a:spcPts val="0"/>
              </a:spcBef>
              <a:spcAft>
                <a:spcPts val="0"/>
              </a:spcAft>
              <a:buClr>
                <a:schemeClr val="dk1"/>
              </a:buClr>
              <a:buSzPts val="1200"/>
              <a:buFont typeface="Calibri"/>
              <a:buAutoNum type="arabicPeriod"/>
            </a:pPr>
            <a:r>
              <a:rPr lang="en-US"/>
              <a:t>Allows all domains (which have the domain attribute) to get the attributes (stat) and search the /dev directory.</a:t>
            </a:r>
            <a:endParaRPr/>
          </a:p>
          <a:p>
            <a:pPr indent="-228600" lvl="0" marL="228600" rtl="0" algn="l">
              <a:spcBef>
                <a:spcPts val="0"/>
              </a:spcBef>
              <a:spcAft>
                <a:spcPts val="0"/>
              </a:spcAft>
              <a:buClr>
                <a:schemeClr val="dk1"/>
              </a:buClr>
              <a:buSzPts val="1200"/>
              <a:buFont typeface="Calibri"/>
              <a:buAutoNum type="arabicPeriod"/>
            </a:pPr>
            <a:r>
              <a:rPr lang="en-US"/>
              <a:t>Allows all domains to read, write, and call ioctl on the null device character device file commonly used to suppress input and/or output.</a:t>
            </a:r>
            <a:endParaRPr/>
          </a:p>
          <a:p>
            <a:pPr indent="-228600" lvl="0" marL="228600" rtl="0" algn="l">
              <a:spcBef>
                <a:spcPts val="0"/>
              </a:spcBef>
              <a:spcAft>
                <a:spcPts val="0"/>
              </a:spcAft>
              <a:buClr>
                <a:schemeClr val="dk1"/>
              </a:buClr>
              <a:buSzPts val="1200"/>
              <a:buFont typeface="Calibri"/>
              <a:buAutoNum type="arabicPeriod"/>
            </a:pPr>
            <a:r>
              <a:rPr lang="en-US"/>
              <a:t>The Linux refpolicy does not yet define any xperm rules.</a:t>
            </a:r>
            <a:endParaRPr/>
          </a:p>
          <a:p>
            <a:pPr indent="-228600" lvl="0" marL="228600" rtl="0" algn="l">
              <a:spcBef>
                <a:spcPts val="0"/>
              </a:spcBef>
              <a:spcAft>
                <a:spcPts val="0"/>
              </a:spcAft>
              <a:buClr>
                <a:schemeClr val="dk1"/>
              </a:buClr>
              <a:buSzPts val="1200"/>
              <a:buFont typeface="Calibri"/>
              <a:buAutoNum type="arabicPeriod"/>
            </a:pPr>
            <a:r>
              <a:rPr lang="en-US"/>
              <a:t>Prevents processes from sending signals, tracing, or performing other write-like operations to other processes unless the first process has all of the categories of the second process or the first process is NOT constrained by MCS (Multi-Category Security).</a:t>
            </a:r>
            <a:endParaRPr/>
          </a:p>
        </p:txBody>
      </p:sp>
      <p:sp>
        <p:nvSpPr>
          <p:cNvPr id="318" name="Google Shape;31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Having a process transition from one domain to another requires multiple rules, including both a type_transition rule if the transition should happen automatically and multiple allow rules.</a:t>
            </a:r>
            <a:endParaRPr/>
          </a:p>
          <a:p>
            <a:pPr indent="-228600" lvl="0" marL="228600" marR="0" rtl="0" algn="l">
              <a:lnSpc>
                <a:spcPct val="100000"/>
              </a:lnSpc>
              <a:spcBef>
                <a:spcPts val="0"/>
              </a:spcBef>
              <a:spcAft>
                <a:spcPts val="0"/>
              </a:spcAft>
              <a:buClr>
                <a:schemeClr val="dk1"/>
              </a:buClr>
              <a:buSzPts val="1200"/>
              <a:buFont typeface="Calibri"/>
              <a:buAutoNum type="arabicPeriod"/>
            </a:pPr>
            <a:r>
              <a:rPr lang="en-US"/>
              <a:t>Transitions the process from the init_t domain to the httpd_t domain when init executes the /bin/httpd executable file labeled httpd_exec_t.</a:t>
            </a:r>
            <a:endParaRPr/>
          </a:p>
          <a:p>
            <a:pPr indent="-228600" lvl="0" marL="228600" rtl="0" algn="l">
              <a:spcBef>
                <a:spcPts val="0"/>
              </a:spcBef>
              <a:spcAft>
                <a:spcPts val="0"/>
              </a:spcAft>
              <a:buClr>
                <a:schemeClr val="dk1"/>
              </a:buClr>
              <a:buSzPts val="1200"/>
              <a:buFont typeface="Calibri"/>
              <a:buAutoNum type="arabicPeriod"/>
            </a:pPr>
            <a:r>
              <a:rPr lang="en-US"/>
              <a:t>Allows the init_t domain to execute /bin/httpd (+ other required permissions for opening, mapping etc).</a:t>
            </a:r>
            <a:endParaRPr/>
          </a:p>
          <a:p>
            <a:pPr indent="-228600" lvl="0" marL="228600" rtl="0" algn="l">
              <a:spcBef>
                <a:spcPts val="0"/>
              </a:spcBef>
              <a:spcAft>
                <a:spcPts val="0"/>
              </a:spcAft>
              <a:buClr>
                <a:schemeClr val="dk1"/>
              </a:buClr>
              <a:buSzPts val="1200"/>
              <a:buFont typeface="Calibri"/>
              <a:buAutoNum type="arabicPeriod"/>
            </a:pPr>
            <a:r>
              <a:rPr lang="en-US"/>
              <a:t>Allows the process to transition from the init_t domain to the httpd_t domain.</a:t>
            </a:r>
            <a:endParaRPr/>
          </a:p>
          <a:p>
            <a:pPr indent="-228600" lvl="0" marL="228600" rtl="0" algn="l">
              <a:spcBef>
                <a:spcPts val="0"/>
              </a:spcBef>
              <a:spcAft>
                <a:spcPts val="0"/>
              </a:spcAft>
              <a:buClr>
                <a:schemeClr val="dk1"/>
              </a:buClr>
              <a:buSzPts val="1200"/>
              <a:buFont typeface="Calibri"/>
              <a:buAutoNum type="arabicPeriod"/>
            </a:pPr>
            <a:r>
              <a:rPr lang="en-US"/>
              <a:t>Allows the httpd_t domain to be entered via /sbin/httpd and execute from it (+ other required permissions). Why do we need many of the same permissions here for httpd_t as on line 2 for init_t? Because the kernel first checks access to the executable before switching to the new domain, but the dynamic linker and sometimes the program itself need to access the executable too after the domain transition. Only the entrypoint permission is unique on this line.</a:t>
            </a:r>
            <a:endParaRPr/>
          </a:p>
          <a:p>
            <a:pPr indent="-228600" lvl="0" marL="228600" rtl="0" algn="l">
              <a:spcBef>
                <a:spcPts val="0"/>
              </a:spcBef>
              <a:spcAft>
                <a:spcPts val="0"/>
              </a:spcAft>
              <a:buClr>
                <a:schemeClr val="dk1"/>
              </a:buClr>
              <a:buSzPts val="1200"/>
              <a:buFont typeface="Calibri"/>
              <a:buAutoNum type="arabicPeriod"/>
            </a:pPr>
            <a:r>
              <a:rPr lang="en-US"/>
              <a:t>Silences audit (log) messages about permissions that govern the inheritance of state across a domain transition; alternatively, these could be allowed if the caller needs to pass particular state to the new program and is trusted to do so. The particular permissions correspond to whether the AT_SECURE flag is set to cause libc to sanitize the environment and initial fds, whether signals marked ignored by the caller remain ignored by the new domain, and whether resource limits are preserved from the caller or reset across the domain transition.</a:t>
            </a:r>
            <a:endParaRPr/>
          </a:p>
          <a:p>
            <a:pPr indent="-152400" lvl="0" marL="228600" rtl="0" algn="l">
              <a:spcBef>
                <a:spcPts val="0"/>
              </a:spcBef>
              <a:spcAft>
                <a:spcPts val="0"/>
              </a:spcAft>
              <a:buClr>
                <a:schemeClr val="dk1"/>
              </a:buClr>
              <a:buSzPts val="1200"/>
              <a:buFont typeface="Calibri"/>
              <a:buNone/>
            </a:pPr>
            <a:r>
              <a:t/>
            </a:r>
            <a:endParaRPr/>
          </a:p>
          <a:p>
            <a:pPr indent="-152400" lvl="0" marL="228600" rtl="0" algn="l">
              <a:spcBef>
                <a:spcPts val="0"/>
              </a:spcBef>
              <a:spcAft>
                <a:spcPts val="0"/>
              </a:spcAft>
              <a:buClr>
                <a:schemeClr val="dk1"/>
              </a:buClr>
              <a:buSzPts val="1200"/>
              <a:buFont typeface="Calibri"/>
              <a:buNone/>
            </a:pPr>
            <a:r>
              <a:t/>
            </a:r>
            <a:endParaRPr/>
          </a:p>
        </p:txBody>
      </p:sp>
      <p:sp>
        <p:nvSpPr>
          <p:cNvPr id="326" name="Google Shape;32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h451968a18c17393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h451968a18c1739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h451968a18c1739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h544d3a580d38427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h544d3a580d38427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h544d3a580d384278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 Show everything allowed to the zygote.</a:t>
            </a:r>
            <a:endParaRPr/>
          </a:p>
          <a:p>
            <a:pPr indent="0" lvl="0" marL="0" rtl="0" algn="l">
              <a:spcBef>
                <a:spcPts val="0"/>
              </a:spcBef>
              <a:spcAft>
                <a:spcPts val="0"/>
              </a:spcAft>
              <a:buNone/>
            </a:pPr>
            <a:r>
              <a:rPr lang="en-US"/>
              <a:t>2. Show what domains are allowed to create or write regular files in /data/dalvik-cache.</a:t>
            </a:r>
            <a:endParaRPr/>
          </a:p>
          <a:p>
            <a:pPr indent="0" lvl="0" marL="0" rtl="0" algn="l">
              <a:spcBef>
                <a:spcPts val="0"/>
              </a:spcBef>
              <a:spcAft>
                <a:spcPts val="0"/>
              </a:spcAft>
              <a:buNone/>
            </a:pPr>
            <a:r>
              <a:rPr lang="en-US"/>
              <a:t>3. Show what domains can write to /dev/socket/vold.</a:t>
            </a:r>
            <a:endParaRPr/>
          </a:p>
          <a:p>
            <a:pPr indent="0" lvl="0" marL="0" rtl="0" algn="l">
              <a:spcBef>
                <a:spcPts val="0"/>
              </a:spcBef>
              <a:spcAft>
                <a:spcPts val="0"/>
              </a:spcAft>
              <a:buNone/>
            </a:pPr>
            <a:r>
              <a:rPr lang="en-US"/>
              <a:t>4. Show what domains can connect to the vold socket.</a:t>
            </a:r>
            <a:endParaRPr/>
          </a:p>
          <a:p>
            <a:pPr indent="0" lvl="0" marL="0" rtl="0" algn="l">
              <a:spcBef>
                <a:spcPts val="0"/>
              </a:spcBef>
              <a:spcAft>
                <a:spcPts val="0"/>
              </a:spcAft>
              <a:buNone/>
            </a:pPr>
            <a:r>
              <a:rPr lang="en-US"/>
              <a:t>5. Show what domains can invoke the addAuthToken() keystore API.</a:t>
            </a:r>
            <a:endParaRPr/>
          </a:p>
          <a:p>
            <a:pPr indent="0" lvl="0" marL="0" rtl="0" algn="l">
              <a:spcBef>
                <a:spcPts val="0"/>
              </a:spcBef>
              <a:spcAft>
                <a:spcPts val="0"/>
              </a:spcAft>
              <a:buNone/>
            </a:pPr>
            <a:r>
              <a:rPr lang="en-US"/>
              <a:t>6. Show what domains can set ril.* system properties.</a:t>
            </a:r>
            <a:endParaRPr/>
          </a:p>
          <a:p>
            <a:pPr indent="0" lvl="0" marL="0" rtl="0" algn="l">
              <a:spcBef>
                <a:spcPts val="0"/>
              </a:spcBef>
              <a:spcAft>
                <a:spcPts val="0"/>
              </a:spcAft>
              <a:buNone/>
            </a:pPr>
            <a:r>
              <a:rPr lang="en-US"/>
              <a:t>7. Show what domains can look up the android.service.gatekeeper.IGateKeeperService.</a:t>
            </a:r>
            <a:endParaRPr/>
          </a:p>
        </p:txBody>
      </p:sp>
      <p:sp>
        <p:nvSpPr>
          <p:cNvPr id="502" name="Google Shape;502;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Show domain transitions from untrusted_app</a:t>
            </a:r>
            <a:endParaRPr/>
          </a:p>
          <a:p>
            <a:pPr indent="-228600" lvl="0" marL="228600" rtl="0" algn="l">
              <a:spcBef>
                <a:spcPts val="0"/>
              </a:spcBef>
              <a:spcAft>
                <a:spcPts val="0"/>
              </a:spcAft>
              <a:buClr>
                <a:schemeClr val="dk1"/>
              </a:buClr>
              <a:buSzPts val="1200"/>
              <a:buFont typeface="Calibri"/>
              <a:buAutoNum type="arabicPeriod"/>
            </a:pPr>
            <a:r>
              <a:rPr lang="en-US"/>
              <a:t>Show domain transitions to system_server</a:t>
            </a:r>
            <a:endParaRPr/>
          </a:p>
          <a:p>
            <a:pPr indent="-228600" lvl="0" marL="228600" rtl="0" algn="l">
              <a:spcBef>
                <a:spcPts val="0"/>
              </a:spcBef>
              <a:spcAft>
                <a:spcPts val="0"/>
              </a:spcAft>
              <a:buClr>
                <a:schemeClr val="dk1"/>
              </a:buClr>
              <a:buSzPts val="1200"/>
              <a:buFont typeface="Calibri"/>
              <a:buAutoNum type="arabicPeriod"/>
            </a:pPr>
            <a:r>
              <a:rPr lang="en-US"/>
              <a:t>Use the GUI Domain Transition Analysis tab</a:t>
            </a:r>
            <a:endParaRPr/>
          </a:p>
        </p:txBody>
      </p:sp>
      <p:sp>
        <p:nvSpPr>
          <p:cNvPr id="526" name="Google Shape;526;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Show information flows from untrusted_app</a:t>
            </a:r>
            <a:endParaRPr/>
          </a:p>
          <a:p>
            <a:pPr indent="-228600" lvl="0" marL="228600" rtl="0" algn="l">
              <a:spcBef>
                <a:spcPts val="0"/>
              </a:spcBef>
              <a:spcAft>
                <a:spcPts val="0"/>
              </a:spcAft>
              <a:buClr>
                <a:schemeClr val="dk1"/>
              </a:buClr>
              <a:buSzPts val="1200"/>
              <a:buFont typeface="Calibri"/>
              <a:buAutoNum type="arabicPeriod"/>
            </a:pPr>
            <a:r>
              <a:rPr lang="en-US"/>
              <a:t>Use the GUI Information Flow Analysis tab</a:t>
            </a:r>
            <a:endParaRPr/>
          </a:p>
        </p:txBody>
      </p:sp>
      <p:sp>
        <p:nvSpPr>
          <p:cNvPr id="542" name="Google Shape;542;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0" name="Google Shape;610;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8" name="Google Shape;618;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7" name="Google Shape;627;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4" name="Google Shape;634;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7" name="Google Shape;667;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 name="Google Shape;674;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75" name="Google Shape;675;p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p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83" name="Google Shape;683;p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91" name="Google Shape;691;p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p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699" name="Google Shape;699;p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07" name="Google Shape;707;p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p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15" name="Google Shape;715;p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2" name="Google Shape;722;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3" name="Google Shape;723;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0" name="Google Shape;730;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classified Title Slide">
  <p:cSld name="Unclassified Title Slide">
    <p:spTree>
      <p:nvGrpSpPr>
        <p:cNvPr id="10"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b="0" l="0" r="0" t="0"/>
          <a:stretch/>
        </p:blipFill>
        <p:spPr>
          <a:xfrm>
            <a:off x="5416" y="4763"/>
            <a:ext cx="12181168" cy="6857998"/>
          </a:xfrm>
          <a:prstGeom prst="rect">
            <a:avLst/>
          </a:prstGeom>
          <a:noFill/>
          <a:ln>
            <a:noFill/>
          </a:ln>
        </p:spPr>
      </p:pic>
      <p:sp>
        <p:nvSpPr>
          <p:cNvPr id="12" name="Google Shape;12;p2"/>
          <p:cNvSpPr txBox="1"/>
          <p:nvPr>
            <p:ph idx="1"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 name="Google Shape;13;p2"/>
          <p:cNvSpPr/>
          <p:nvPr>
            <p:ph idx="2" type="pic"/>
          </p:nvPr>
        </p:nvSpPr>
        <p:spPr>
          <a:xfrm>
            <a:off x="5410200" y="1365250"/>
            <a:ext cx="1371600" cy="1371600"/>
          </a:xfrm>
          <a:prstGeom prst="rect">
            <a:avLst/>
          </a:prstGeom>
          <a:noFill/>
          <a:ln>
            <a:noFill/>
          </a:ln>
        </p:spPr>
      </p:sp>
      <p:sp>
        <p:nvSpPr>
          <p:cNvPr id="14" name="Google Shape;14;p2"/>
          <p:cNvSpPr txBox="1"/>
          <p:nvPr>
            <p:ph type="ctrTitle"/>
          </p:nvPr>
        </p:nvSpPr>
        <p:spPr>
          <a:xfrm>
            <a:off x="1524000" y="2553697"/>
            <a:ext cx="9144000" cy="2387600"/>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Arial"/>
              <a:buNone/>
              <a:defRPr b="1" i="0" sz="6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2"/>
          <p:cNvSpPr txBox="1"/>
          <p:nvPr>
            <p:ph idx="3" type="subTitle"/>
          </p:nvPr>
        </p:nvSpPr>
        <p:spPr>
          <a:xfrm>
            <a:off x="1524000" y="5292715"/>
            <a:ext cx="9144000" cy="956388"/>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6" name="Google Shape;16;p2"/>
          <p:cNvSpPr txBox="1"/>
          <p:nvPr>
            <p:ph idx="4"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3897" y="1719"/>
            <a:ext cx="12184207" cy="6856280"/>
          </a:xfrm>
          <a:prstGeom prst="rect">
            <a:avLst/>
          </a:prstGeom>
          <a:noFill/>
          <a:ln>
            <a:noFill/>
          </a:ln>
        </p:spPr>
      </p:pic>
      <p:sp>
        <p:nvSpPr>
          <p:cNvPr id="19" name="Google Shape;19;p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 name="Google Shape;20;p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3"/>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22" name="Shape 22"/>
        <p:cNvGrpSpPr/>
        <p:nvPr/>
      </p:nvGrpSpPr>
      <p:grpSpPr>
        <a:xfrm>
          <a:off x="0" y="0"/>
          <a:ext cx="0" cy="0"/>
          <a:chOff x="0" y="0"/>
          <a:chExt cx="0" cy="0"/>
        </a:xfrm>
      </p:grpSpPr>
      <p:pic>
        <p:nvPicPr>
          <p:cNvPr id="23" name="Google Shape;23;p4"/>
          <p:cNvPicPr preferRelativeResize="0"/>
          <p:nvPr/>
        </p:nvPicPr>
        <p:blipFill rotWithShape="1">
          <a:blip r:embed="rId2">
            <a:alphaModFix/>
          </a:blip>
          <a:srcRect b="0" l="0" r="0" t="0"/>
          <a:stretch/>
        </p:blipFill>
        <p:spPr>
          <a:xfrm>
            <a:off x="4740" y="2"/>
            <a:ext cx="12187258" cy="6857998"/>
          </a:xfrm>
          <a:prstGeom prst="rect">
            <a:avLst/>
          </a:prstGeom>
          <a:noFill/>
          <a:ln>
            <a:noFill/>
          </a:ln>
        </p:spPr>
      </p:pic>
      <p:sp>
        <p:nvSpPr>
          <p:cNvPr id="24" name="Google Shape;24;p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4"/>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 name="Google Shape;26;p4"/>
          <p:cNvSpPr txBox="1"/>
          <p:nvPr>
            <p:ph type="title"/>
          </p:nvPr>
        </p:nvSpPr>
        <p:spPr>
          <a:xfrm>
            <a:off x="831850" y="1786794"/>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lt1"/>
              </a:buClr>
              <a:buSzPts val="6000"/>
              <a:buFont typeface="Arial"/>
              <a:buNone/>
              <a:defRPr b="1" i="0" sz="6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 name="Google Shape;27;p4"/>
          <p:cNvSpPr txBox="1"/>
          <p:nvPr>
            <p:ph idx="3" type="body"/>
          </p:nvPr>
        </p:nvSpPr>
        <p:spPr>
          <a:xfrm>
            <a:off x="831850" y="4666519"/>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888B8F"/>
              </a:buClr>
              <a:buSzPts val="2000"/>
              <a:buFont typeface="Arial"/>
              <a:buNone/>
              <a:defRPr b="0" i="0" sz="2000" u="none" cap="none" strike="noStrike">
                <a:solidFill>
                  <a:srgbClr val="888B8F"/>
                </a:solidFill>
                <a:latin typeface="Arial"/>
                <a:ea typeface="Arial"/>
                <a:cs typeface="Arial"/>
                <a:sym typeface="Arial"/>
              </a:defRPr>
            </a:lvl2pPr>
            <a:lvl3pPr indent="-228600" lvl="2" marL="1371600" marR="0" rtl="0" algn="l">
              <a:lnSpc>
                <a:spcPct val="90000"/>
              </a:lnSpc>
              <a:spcBef>
                <a:spcPts val="500"/>
              </a:spcBef>
              <a:spcAft>
                <a:spcPts val="0"/>
              </a:spcAft>
              <a:buClr>
                <a:srgbClr val="888B8F"/>
              </a:buClr>
              <a:buSzPts val="1800"/>
              <a:buFont typeface="Arial"/>
              <a:buNone/>
              <a:defRPr b="0" i="0" sz="1800" u="none" cap="none" strike="noStrike">
                <a:solidFill>
                  <a:srgbClr val="888B8F"/>
                </a:solidFill>
                <a:latin typeface="Arial"/>
                <a:ea typeface="Arial"/>
                <a:cs typeface="Arial"/>
                <a:sym typeface="Arial"/>
              </a:defRPr>
            </a:lvl3pPr>
            <a:lvl4pPr indent="-228600" lvl="3" marL="1828800" marR="0" rtl="0" algn="l">
              <a:lnSpc>
                <a:spcPct val="90000"/>
              </a:lnSpc>
              <a:spcBef>
                <a:spcPts val="500"/>
              </a:spcBef>
              <a:spcAft>
                <a:spcPts val="0"/>
              </a:spcAft>
              <a:buClr>
                <a:srgbClr val="888B8F"/>
              </a:buClr>
              <a:buSzPts val="1600"/>
              <a:buFont typeface="Arial"/>
              <a:buNone/>
              <a:defRPr b="0" i="0" sz="1600" u="none" cap="none" strike="noStrike">
                <a:solidFill>
                  <a:srgbClr val="888B8F"/>
                </a:solidFill>
                <a:latin typeface="Arial"/>
                <a:ea typeface="Arial"/>
                <a:cs typeface="Arial"/>
                <a:sym typeface="Arial"/>
              </a:defRPr>
            </a:lvl4pPr>
            <a:lvl5pPr indent="-228600" lvl="4" marL="2286000" marR="0" rtl="0" algn="l">
              <a:lnSpc>
                <a:spcPct val="90000"/>
              </a:lnSpc>
              <a:spcBef>
                <a:spcPts val="500"/>
              </a:spcBef>
              <a:spcAft>
                <a:spcPts val="0"/>
              </a:spcAft>
              <a:buClr>
                <a:srgbClr val="888B8F"/>
              </a:buClr>
              <a:buSzPts val="1600"/>
              <a:buFont typeface="Arial"/>
              <a:buNone/>
              <a:defRPr b="0" i="0" sz="1600" u="none" cap="none" strike="noStrike">
                <a:solidFill>
                  <a:srgbClr val="888B8F"/>
                </a:solidFill>
                <a:latin typeface="Arial"/>
                <a:ea typeface="Arial"/>
                <a:cs typeface="Arial"/>
                <a:sym typeface="Arial"/>
              </a:defRPr>
            </a:lvl5pPr>
            <a:lvl6pPr indent="-228600" lvl="5" marL="2743200" marR="0" rtl="0" algn="l">
              <a:lnSpc>
                <a:spcPct val="90000"/>
              </a:lnSpc>
              <a:spcBef>
                <a:spcPts val="500"/>
              </a:spcBef>
              <a:spcAft>
                <a:spcPts val="0"/>
              </a:spcAft>
              <a:buClr>
                <a:srgbClr val="888B8F"/>
              </a:buClr>
              <a:buSzPts val="1600"/>
              <a:buFont typeface="Arial"/>
              <a:buNone/>
              <a:defRPr b="0" i="0" sz="1600" u="none" cap="none" strike="noStrike">
                <a:solidFill>
                  <a:srgbClr val="888B8F"/>
                </a:solidFill>
                <a:latin typeface="Arial"/>
                <a:ea typeface="Arial"/>
                <a:cs typeface="Arial"/>
                <a:sym typeface="Arial"/>
              </a:defRPr>
            </a:lvl6pPr>
            <a:lvl7pPr indent="-228600" lvl="6" marL="3200400" marR="0" rtl="0" algn="l">
              <a:lnSpc>
                <a:spcPct val="90000"/>
              </a:lnSpc>
              <a:spcBef>
                <a:spcPts val="500"/>
              </a:spcBef>
              <a:spcAft>
                <a:spcPts val="0"/>
              </a:spcAft>
              <a:buClr>
                <a:srgbClr val="888B8F"/>
              </a:buClr>
              <a:buSzPts val="1600"/>
              <a:buFont typeface="Arial"/>
              <a:buNone/>
              <a:defRPr b="0" i="0" sz="1600" u="none" cap="none" strike="noStrike">
                <a:solidFill>
                  <a:srgbClr val="888B8F"/>
                </a:solidFill>
                <a:latin typeface="Arial"/>
                <a:ea typeface="Arial"/>
                <a:cs typeface="Arial"/>
                <a:sym typeface="Arial"/>
              </a:defRPr>
            </a:lvl7pPr>
            <a:lvl8pPr indent="-228600" lvl="7" marL="3657600" marR="0" rtl="0" algn="l">
              <a:lnSpc>
                <a:spcPct val="90000"/>
              </a:lnSpc>
              <a:spcBef>
                <a:spcPts val="500"/>
              </a:spcBef>
              <a:spcAft>
                <a:spcPts val="0"/>
              </a:spcAft>
              <a:buClr>
                <a:srgbClr val="888B8F"/>
              </a:buClr>
              <a:buSzPts val="1600"/>
              <a:buFont typeface="Arial"/>
              <a:buNone/>
              <a:defRPr b="0" i="0" sz="1600" u="none" cap="none" strike="noStrike">
                <a:solidFill>
                  <a:srgbClr val="888B8F"/>
                </a:solidFill>
                <a:latin typeface="Arial"/>
                <a:ea typeface="Arial"/>
                <a:cs typeface="Arial"/>
                <a:sym typeface="Arial"/>
              </a:defRPr>
            </a:lvl8pPr>
            <a:lvl9pPr indent="-228600" lvl="8" marL="4114800" marR="0" rtl="0" algn="l">
              <a:lnSpc>
                <a:spcPct val="90000"/>
              </a:lnSpc>
              <a:spcBef>
                <a:spcPts val="500"/>
              </a:spcBef>
              <a:spcAft>
                <a:spcPts val="0"/>
              </a:spcAft>
              <a:buClr>
                <a:srgbClr val="888B8F"/>
              </a:buClr>
              <a:buSzPts val="1600"/>
              <a:buFont typeface="Arial"/>
              <a:buNone/>
              <a:defRPr b="0" i="0" sz="1600" u="none" cap="none" strike="noStrike">
                <a:solidFill>
                  <a:srgbClr val="888B8F"/>
                </a:solidFill>
                <a:latin typeface="Arial"/>
                <a:ea typeface="Arial"/>
                <a:cs typeface="Arial"/>
                <a:sym typeface="Arial"/>
              </a:defRPr>
            </a:lvl9pPr>
          </a:lstStyle>
          <a:p/>
        </p:txBody>
      </p:sp>
      <p:sp>
        <p:nvSpPr>
          <p:cNvPr id="28" name="Google Shape;28;p4"/>
          <p:cNvSpPr txBox="1"/>
          <p:nvPr>
            <p:ph idx="4"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2">
    <p:spTree>
      <p:nvGrpSpPr>
        <p:cNvPr id="29" name="Shape 29"/>
        <p:cNvGrpSpPr/>
        <p:nvPr/>
      </p:nvGrpSpPr>
      <p:grpSpPr>
        <a:xfrm>
          <a:off x="0" y="0"/>
          <a:ext cx="0" cy="0"/>
          <a:chOff x="0" y="0"/>
          <a:chExt cx="0" cy="0"/>
        </a:xfrm>
      </p:grpSpPr>
      <p:pic>
        <p:nvPicPr>
          <p:cNvPr id="30" name="Google Shape;30;p5"/>
          <p:cNvPicPr preferRelativeResize="0"/>
          <p:nvPr/>
        </p:nvPicPr>
        <p:blipFill rotWithShape="1">
          <a:blip r:embed="rId2">
            <a:alphaModFix/>
          </a:blip>
          <a:srcRect b="0" l="0" r="0" t="0"/>
          <a:stretch/>
        </p:blipFill>
        <p:spPr>
          <a:xfrm>
            <a:off x="3897" y="1719"/>
            <a:ext cx="12184207" cy="6856280"/>
          </a:xfrm>
          <a:prstGeom prst="rect">
            <a:avLst/>
          </a:prstGeom>
          <a:noFill/>
          <a:ln>
            <a:noFill/>
          </a:ln>
        </p:spPr>
      </p:pic>
      <p:sp>
        <p:nvSpPr>
          <p:cNvPr id="31" name="Google Shape;31;p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2" name="Google Shape;32;p5"/>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p:txBody>
      </p:sp>
      <p:sp>
        <p:nvSpPr>
          <p:cNvPr id="33" name="Google Shape;33;p5"/>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34" name="Shape 34"/>
        <p:cNvGrpSpPr/>
        <p:nvPr/>
      </p:nvGrpSpPr>
      <p:grpSpPr>
        <a:xfrm>
          <a:off x="0" y="0"/>
          <a:ext cx="0" cy="0"/>
          <a:chOff x="0" y="0"/>
          <a:chExt cx="0" cy="0"/>
        </a:xfrm>
      </p:grpSpPr>
      <p:pic>
        <p:nvPicPr>
          <p:cNvPr id="35" name="Google Shape;35;p6"/>
          <p:cNvPicPr preferRelativeResize="0"/>
          <p:nvPr/>
        </p:nvPicPr>
        <p:blipFill rotWithShape="1">
          <a:blip r:embed="rId2">
            <a:alphaModFix/>
          </a:blip>
          <a:srcRect b="0" l="0" r="0" t="0"/>
          <a:stretch/>
        </p:blipFill>
        <p:spPr>
          <a:xfrm>
            <a:off x="5415" y="3331"/>
            <a:ext cx="12181170" cy="6857998"/>
          </a:xfrm>
          <a:prstGeom prst="rect">
            <a:avLst/>
          </a:prstGeom>
          <a:noFill/>
          <a:ln>
            <a:noFill/>
          </a:ln>
        </p:spPr>
      </p:pic>
      <p:sp>
        <p:nvSpPr>
          <p:cNvPr id="36" name="Google Shape;36;p6"/>
          <p:cNvSpPr txBox="1"/>
          <p:nvPr>
            <p:ph idx="1" type="subTitle"/>
          </p:nvPr>
        </p:nvSpPr>
        <p:spPr>
          <a:xfrm>
            <a:off x="1524000" y="5292715"/>
            <a:ext cx="9144000" cy="956388"/>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37" name="Google Shape;37;p6"/>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8" name="Google Shape;38;p6"/>
          <p:cNvSpPr/>
          <p:nvPr>
            <p:ph idx="3" type="pic"/>
          </p:nvPr>
        </p:nvSpPr>
        <p:spPr>
          <a:xfrm>
            <a:off x="2855174" y="1717566"/>
            <a:ext cx="6481651" cy="2857944"/>
          </a:xfrm>
          <a:prstGeom prst="rect">
            <a:avLst/>
          </a:prstGeom>
          <a:noFill/>
          <a:ln>
            <a:noFill/>
          </a:ln>
        </p:spPr>
      </p:sp>
      <p:sp>
        <p:nvSpPr>
          <p:cNvPr id="39" name="Google Shape;39;p6"/>
          <p:cNvSpPr txBox="1"/>
          <p:nvPr>
            <p:ph idx="4" type="body"/>
          </p:nvPr>
        </p:nvSpPr>
        <p:spPr>
          <a:xfrm>
            <a:off x="1" y="660479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assified Title Slide">
  <p:cSld name="Classified Title Slide">
    <p:spTree>
      <p:nvGrpSpPr>
        <p:cNvPr id="40" name="Shape 40"/>
        <p:cNvGrpSpPr/>
        <p:nvPr/>
      </p:nvGrpSpPr>
      <p:grpSpPr>
        <a:xfrm>
          <a:off x="0" y="0"/>
          <a:ext cx="0" cy="0"/>
          <a:chOff x="0" y="0"/>
          <a:chExt cx="0" cy="0"/>
        </a:xfrm>
      </p:grpSpPr>
      <p:pic>
        <p:nvPicPr>
          <p:cNvPr id="41" name="Google Shape;41;p7"/>
          <p:cNvPicPr preferRelativeResize="0"/>
          <p:nvPr/>
        </p:nvPicPr>
        <p:blipFill rotWithShape="1">
          <a:blip r:embed="rId2">
            <a:alphaModFix/>
          </a:blip>
          <a:srcRect b="0" l="0" r="0" t="0"/>
          <a:stretch/>
        </p:blipFill>
        <p:spPr>
          <a:xfrm>
            <a:off x="5416" y="4763"/>
            <a:ext cx="12181168" cy="6857998"/>
          </a:xfrm>
          <a:prstGeom prst="rect">
            <a:avLst/>
          </a:prstGeom>
          <a:noFill/>
          <a:ln>
            <a:noFill/>
          </a:ln>
        </p:spPr>
      </p:pic>
      <p:sp>
        <p:nvSpPr>
          <p:cNvPr id="42" name="Google Shape;42;p7"/>
          <p:cNvSpPr txBox="1"/>
          <p:nvPr>
            <p:ph idx="1"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3" name="Google Shape;43;p7"/>
          <p:cNvSpPr/>
          <p:nvPr>
            <p:ph idx="2" type="pic"/>
          </p:nvPr>
        </p:nvSpPr>
        <p:spPr>
          <a:xfrm>
            <a:off x="5410200" y="1365250"/>
            <a:ext cx="1371600" cy="1371600"/>
          </a:xfrm>
          <a:prstGeom prst="rect">
            <a:avLst/>
          </a:prstGeom>
          <a:noFill/>
          <a:ln>
            <a:noFill/>
          </a:ln>
        </p:spPr>
      </p:sp>
      <p:sp>
        <p:nvSpPr>
          <p:cNvPr id="44" name="Google Shape;44;p7"/>
          <p:cNvSpPr txBox="1"/>
          <p:nvPr>
            <p:ph type="ctrTitle"/>
          </p:nvPr>
        </p:nvSpPr>
        <p:spPr>
          <a:xfrm>
            <a:off x="1524000" y="2544394"/>
            <a:ext cx="9144000" cy="2387600"/>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Arial"/>
              <a:buNone/>
              <a:defRPr b="1" i="0" sz="6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 name="Google Shape;45;p7"/>
          <p:cNvSpPr txBox="1"/>
          <p:nvPr>
            <p:ph idx="3" type="subTitle"/>
          </p:nvPr>
        </p:nvSpPr>
        <p:spPr>
          <a:xfrm>
            <a:off x="330467" y="5242471"/>
            <a:ext cx="8486274" cy="5987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46" name="Google Shape;46;p7"/>
          <p:cNvSpPr txBox="1"/>
          <p:nvPr/>
        </p:nvSpPr>
        <p:spPr>
          <a:xfrm>
            <a:off x="1454167" y="5975523"/>
            <a:ext cx="6238875" cy="264047"/>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None/>
            </a:pPr>
            <a:r>
              <a:rPr b="0" i="0" lang="en-US" sz="1400" u="none" cap="none" strike="noStrike">
                <a:solidFill>
                  <a:schemeClr val="lt1"/>
                </a:solidFill>
                <a:latin typeface="Arial"/>
                <a:ea typeface="Arial"/>
                <a:cs typeface="Arial"/>
                <a:sym typeface="Arial"/>
              </a:rPr>
              <a:t>The overall classification of this briefing is:</a:t>
            </a:r>
            <a:endParaRPr/>
          </a:p>
        </p:txBody>
      </p:sp>
      <p:sp>
        <p:nvSpPr>
          <p:cNvPr id="47" name="Google Shape;47;p7"/>
          <p:cNvSpPr txBox="1"/>
          <p:nvPr>
            <p:ph idx="4" type="body"/>
          </p:nvPr>
        </p:nvSpPr>
        <p:spPr>
          <a:xfrm>
            <a:off x="1454167" y="6239570"/>
            <a:ext cx="6238875" cy="20002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8" name="Google Shape;48;p7"/>
          <p:cNvSpPr txBox="1"/>
          <p:nvPr/>
        </p:nvSpPr>
        <p:spPr>
          <a:xfrm>
            <a:off x="9376926" y="5249481"/>
            <a:ext cx="88856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Classified by:</a:t>
            </a:r>
            <a:endParaRPr/>
          </a:p>
        </p:txBody>
      </p:sp>
      <p:sp>
        <p:nvSpPr>
          <p:cNvPr id="49" name="Google Shape;49;p7"/>
          <p:cNvSpPr txBox="1"/>
          <p:nvPr>
            <p:ph idx="5" type="body"/>
          </p:nvPr>
        </p:nvSpPr>
        <p:spPr>
          <a:xfrm>
            <a:off x="10265496" y="5242471"/>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 name="Google Shape;50;p7"/>
          <p:cNvSpPr txBox="1"/>
          <p:nvPr/>
        </p:nvSpPr>
        <p:spPr>
          <a:xfrm>
            <a:off x="9376926" y="5424260"/>
            <a:ext cx="88856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Derived from:</a:t>
            </a:r>
            <a:endParaRPr/>
          </a:p>
        </p:txBody>
      </p:sp>
      <p:sp>
        <p:nvSpPr>
          <p:cNvPr id="51" name="Google Shape;51;p7"/>
          <p:cNvSpPr txBox="1"/>
          <p:nvPr>
            <p:ph idx="6" type="body"/>
          </p:nvPr>
        </p:nvSpPr>
        <p:spPr>
          <a:xfrm>
            <a:off x="10265493" y="5416102"/>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2" name="Google Shape;52;p7"/>
          <p:cNvSpPr txBox="1"/>
          <p:nvPr/>
        </p:nvSpPr>
        <p:spPr>
          <a:xfrm>
            <a:off x="9376926" y="5600619"/>
            <a:ext cx="88856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Dated:</a:t>
            </a:r>
            <a:endParaRPr/>
          </a:p>
        </p:txBody>
      </p:sp>
      <p:sp>
        <p:nvSpPr>
          <p:cNvPr id="53" name="Google Shape;53;p7"/>
          <p:cNvSpPr txBox="1"/>
          <p:nvPr>
            <p:ph idx="7" type="body"/>
          </p:nvPr>
        </p:nvSpPr>
        <p:spPr>
          <a:xfrm>
            <a:off x="10265493" y="5593242"/>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4" name="Google Shape;54;p7"/>
          <p:cNvSpPr txBox="1"/>
          <p:nvPr/>
        </p:nvSpPr>
        <p:spPr>
          <a:xfrm>
            <a:off x="9376926" y="5774783"/>
            <a:ext cx="88645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Declassify on:</a:t>
            </a:r>
            <a:endParaRPr/>
          </a:p>
        </p:txBody>
      </p:sp>
      <p:sp>
        <p:nvSpPr>
          <p:cNvPr id="55" name="Google Shape;55;p7"/>
          <p:cNvSpPr txBox="1"/>
          <p:nvPr>
            <p:ph idx="8" type="body"/>
          </p:nvPr>
        </p:nvSpPr>
        <p:spPr>
          <a:xfrm>
            <a:off x="10265493" y="5766420"/>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6" name="Google Shape;56;p7"/>
          <p:cNvSpPr txBox="1"/>
          <p:nvPr>
            <p:ph idx="9" type="body"/>
          </p:nvPr>
        </p:nvSpPr>
        <p:spPr>
          <a:xfrm>
            <a:off x="1" y="660479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lassified Title Slide">
  <p:cSld name="1_Classified Title Slide">
    <p:spTree>
      <p:nvGrpSpPr>
        <p:cNvPr id="57" name="Shape 57"/>
        <p:cNvGrpSpPr/>
        <p:nvPr/>
      </p:nvGrpSpPr>
      <p:grpSpPr>
        <a:xfrm>
          <a:off x="0" y="0"/>
          <a:ext cx="0" cy="0"/>
          <a:chOff x="0" y="0"/>
          <a:chExt cx="0" cy="0"/>
        </a:xfrm>
      </p:grpSpPr>
      <p:pic>
        <p:nvPicPr>
          <p:cNvPr id="58" name="Google Shape;58;p8"/>
          <p:cNvPicPr preferRelativeResize="0"/>
          <p:nvPr/>
        </p:nvPicPr>
        <p:blipFill rotWithShape="1">
          <a:blip r:embed="rId2">
            <a:alphaModFix/>
          </a:blip>
          <a:srcRect b="0" l="0" r="0" t="0"/>
          <a:stretch/>
        </p:blipFill>
        <p:spPr>
          <a:xfrm>
            <a:off x="5416" y="4763"/>
            <a:ext cx="12181168" cy="6857998"/>
          </a:xfrm>
          <a:prstGeom prst="rect">
            <a:avLst/>
          </a:prstGeom>
          <a:noFill/>
          <a:ln>
            <a:noFill/>
          </a:ln>
        </p:spPr>
      </p:pic>
      <p:sp>
        <p:nvSpPr>
          <p:cNvPr id="59" name="Google Shape;59;p8"/>
          <p:cNvSpPr txBox="1"/>
          <p:nvPr>
            <p:ph idx="1"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0" name="Google Shape;60;p8"/>
          <p:cNvSpPr/>
          <p:nvPr>
            <p:ph idx="2" type="pic"/>
          </p:nvPr>
        </p:nvSpPr>
        <p:spPr>
          <a:xfrm>
            <a:off x="601477" y="2213811"/>
            <a:ext cx="1834216" cy="1834216"/>
          </a:xfrm>
          <a:prstGeom prst="rect">
            <a:avLst/>
          </a:prstGeom>
          <a:noFill/>
          <a:ln>
            <a:noFill/>
          </a:ln>
        </p:spPr>
      </p:sp>
      <p:sp>
        <p:nvSpPr>
          <p:cNvPr id="61" name="Google Shape;61;p8"/>
          <p:cNvSpPr txBox="1"/>
          <p:nvPr>
            <p:ph type="ctrTitle"/>
          </p:nvPr>
        </p:nvSpPr>
        <p:spPr>
          <a:xfrm>
            <a:off x="2646946" y="1948584"/>
            <a:ext cx="8021053" cy="23876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Arial"/>
              <a:buNone/>
              <a:defRPr b="1" i="0" sz="6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2" name="Google Shape;62;p8"/>
          <p:cNvSpPr txBox="1"/>
          <p:nvPr>
            <p:ph idx="3" type="subTitle"/>
          </p:nvPr>
        </p:nvSpPr>
        <p:spPr>
          <a:xfrm>
            <a:off x="330467" y="5242471"/>
            <a:ext cx="8486274" cy="5987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63" name="Google Shape;63;p8"/>
          <p:cNvSpPr txBox="1"/>
          <p:nvPr/>
        </p:nvSpPr>
        <p:spPr>
          <a:xfrm>
            <a:off x="1454167" y="5975523"/>
            <a:ext cx="6238875" cy="264047"/>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None/>
            </a:pPr>
            <a:r>
              <a:rPr b="0" i="0" lang="en-US" sz="1400" u="none" cap="none" strike="noStrike">
                <a:solidFill>
                  <a:schemeClr val="lt1"/>
                </a:solidFill>
                <a:latin typeface="Arial"/>
                <a:ea typeface="Arial"/>
                <a:cs typeface="Arial"/>
                <a:sym typeface="Arial"/>
              </a:rPr>
              <a:t>The overall classification of this briefing is:</a:t>
            </a:r>
            <a:endParaRPr/>
          </a:p>
        </p:txBody>
      </p:sp>
      <p:sp>
        <p:nvSpPr>
          <p:cNvPr id="64" name="Google Shape;64;p8"/>
          <p:cNvSpPr txBox="1"/>
          <p:nvPr>
            <p:ph idx="4" type="body"/>
          </p:nvPr>
        </p:nvSpPr>
        <p:spPr>
          <a:xfrm>
            <a:off x="1454167" y="6239570"/>
            <a:ext cx="6238875" cy="20002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5" name="Google Shape;65;p8"/>
          <p:cNvSpPr txBox="1"/>
          <p:nvPr/>
        </p:nvSpPr>
        <p:spPr>
          <a:xfrm>
            <a:off x="9376926" y="5249481"/>
            <a:ext cx="88856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Classified by:</a:t>
            </a:r>
            <a:endParaRPr/>
          </a:p>
        </p:txBody>
      </p:sp>
      <p:sp>
        <p:nvSpPr>
          <p:cNvPr id="66" name="Google Shape;66;p8"/>
          <p:cNvSpPr txBox="1"/>
          <p:nvPr>
            <p:ph idx="5" type="body"/>
          </p:nvPr>
        </p:nvSpPr>
        <p:spPr>
          <a:xfrm>
            <a:off x="10265496" y="5242471"/>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7" name="Google Shape;67;p8"/>
          <p:cNvSpPr txBox="1"/>
          <p:nvPr/>
        </p:nvSpPr>
        <p:spPr>
          <a:xfrm>
            <a:off x="9376926" y="5424260"/>
            <a:ext cx="88856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Derived from:</a:t>
            </a:r>
            <a:endParaRPr/>
          </a:p>
        </p:txBody>
      </p:sp>
      <p:sp>
        <p:nvSpPr>
          <p:cNvPr id="68" name="Google Shape;68;p8"/>
          <p:cNvSpPr txBox="1"/>
          <p:nvPr>
            <p:ph idx="6" type="body"/>
          </p:nvPr>
        </p:nvSpPr>
        <p:spPr>
          <a:xfrm>
            <a:off x="10265493" y="5416102"/>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9" name="Google Shape;69;p8"/>
          <p:cNvSpPr txBox="1"/>
          <p:nvPr/>
        </p:nvSpPr>
        <p:spPr>
          <a:xfrm>
            <a:off x="9376926" y="5600619"/>
            <a:ext cx="88856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Dated:</a:t>
            </a:r>
            <a:endParaRPr/>
          </a:p>
        </p:txBody>
      </p:sp>
      <p:sp>
        <p:nvSpPr>
          <p:cNvPr id="70" name="Google Shape;70;p8"/>
          <p:cNvSpPr txBox="1"/>
          <p:nvPr>
            <p:ph idx="7" type="body"/>
          </p:nvPr>
        </p:nvSpPr>
        <p:spPr>
          <a:xfrm>
            <a:off x="10265493" y="5593242"/>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1" name="Google Shape;71;p8"/>
          <p:cNvSpPr txBox="1"/>
          <p:nvPr/>
        </p:nvSpPr>
        <p:spPr>
          <a:xfrm>
            <a:off x="9376926" y="5774783"/>
            <a:ext cx="886454" cy="15388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00" u="none" cap="none" strike="noStrike">
                <a:solidFill>
                  <a:schemeClr val="lt1"/>
                </a:solidFill>
                <a:latin typeface="Arial"/>
                <a:ea typeface="Arial"/>
                <a:cs typeface="Arial"/>
                <a:sym typeface="Arial"/>
              </a:rPr>
              <a:t>Declassify on:</a:t>
            </a:r>
            <a:endParaRPr/>
          </a:p>
        </p:txBody>
      </p:sp>
      <p:sp>
        <p:nvSpPr>
          <p:cNvPr id="72" name="Google Shape;72;p8"/>
          <p:cNvSpPr txBox="1"/>
          <p:nvPr>
            <p:ph idx="8" type="body"/>
          </p:nvPr>
        </p:nvSpPr>
        <p:spPr>
          <a:xfrm>
            <a:off x="10265493" y="5766420"/>
            <a:ext cx="1516060" cy="17061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2pPr>
            <a:lvl3pPr indent="-228600" lvl="2" marL="13716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3pPr>
            <a:lvl4pPr indent="-228600" lvl="3" marL="18288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4pPr>
            <a:lvl5pPr indent="-228600" lvl="4" marL="2286000" marR="0" rtl="0" algn="l">
              <a:lnSpc>
                <a:spcPct val="90000"/>
              </a:lnSpc>
              <a:spcBef>
                <a:spcPts val="500"/>
              </a:spcBef>
              <a:spcAft>
                <a:spcPts val="0"/>
              </a:spcAft>
              <a:buClr>
                <a:schemeClr val="lt1"/>
              </a:buClr>
              <a:buSzPts val="1200"/>
              <a:buFont typeface="Arial"/>
              <a:buNone/>
              <a:defRPr b="0" i="0" sz="12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3" name="Google Shape;73;p8"/>
          <p:cNvSpPr txBox="1"/>
          <p:nvPr>
            <p:ph idx="9" type="body"/>
          </p:nvPr>
        </p:nvSpPr>
        <p:spPr>
          <a:xfrm>
            <a:off x="1" y="660479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lassified Title Slide">
  <p:cSld name="2_Classified Title Slide">
    <p:spTree>
      <p:nvGrpSpPr>
        <p:cNvPr id="74" name="Shape 74"/>
        <p:cNvGrpSpPr/>
        <p:nvPr/>
      </p:nvGrpSpPr>
      <p:grpSpPr>
        <a:xfrm>
          <a:off x="0" y="0"/>
          <a:ext cx="0" cy="0"/>
          <a:chOff x="0" y="0"/>
          <a:chExt cx="0" cy="0"/>
        </a:xfrm>
      </p:grpSpPr>
      <p:pic>
        <p:nvPicPr>
          <p:cNvPr id="75" name="Google Shape;75;p9"/>
          <p:cNvPicPr preferRelativeResize="0"/>
          <p:nvPr/>
        </p:nvPicPr>
        <p:blipFill rotWithShape="1">
          <a:blip r:embed="rId2">
            <a:alphaModFix/>
          </a:blip>
          <a:srcRect b="0" l="0" r="0" t="0"/>
          <a:stretch/>
        </p:blipFill>
        <p:spPr>
          <a:xfrm>
            <a:off x="5416" y="4763"/>
            <a:ext cx="12181168" cy="6857998"/>
          </a:xfrm>
          <a:prstGeom prst="rect">
            <a:avLst/>
          </a:prstGeom>
          <a:noFill/>
          <a:ln>
            <a:noFill/>
          </a:ln>
        </p:spPr>
      </p:pic>
      <p:sp>
        <p:nvSpPr>
          <p:cNvPr id="76" name="Google Shape;76;p9"/>
          <p:cNvSpPr txBox="1"/>
          <p:nvPr>
            <p:ph idx="1"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7" name="Google Shape;77;p9"/>
          <p:cNvSpPr/>
          <p:nvPr>
            <p:ph idx="2" type="pic"/>
          </p:nvPr>
        </p:nvSpPr>
        <p:spPr>
          <a:xfrm>
            <a:off x="601477" y="2213811"/>
            <a:ext cx="1834216" cy="1834216"/>
          </a:xfrm>
          <a:prstGeom prst="rect">
            <a:avLst/>
          </a:prstGeom>
          <a:noFill/>
          <a:ln>
            <a:noFill/>
          </a:ln>
        </p:spPr>
      </p:sp>
      <p:sp>
        <p:nvSpPr>
          <p:cNvPr id="78" name="Google Shape;78;p9"/>
          <p:cNvSpPr txBox="1"/>
          <p:nvPr>
            <p:ph type="ctrTitle"/>
          </p:nvPr>
        </p:nvSpPr>
        <p:spPr>
          <a:xfrm>
            <a:off x="2646946" y="1948584"/>
            <a:ext cx="8021053" cy="23876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Arial"/>
              <a:buNone/>
              <a:defRPr b="1" i="0" sz="6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9" name="Google Shape;79;p9"/>
          <p:cNvSpPr txBox="1"/>
          <p:nvPr>
            <p:ph idx="3" type="subTitle"/>
          </p:nvPr>
        </p:nvSpPr>
        <p:spPr>
          <a:xfrm>
            <a:off x="2646946" y="5242471"/>
            <a:ext cx="8021053" cy="598763"/>
          </a:xfrm>
          <a:prstGeom prst="rect">
            <a:avLst/>
          </a:prstGeom>
          <a:noFill/>
          <a:ln>
            <a:noFill/>
          </a:ln>
        </p:spPr>
        <p:txBody>
          <a:bodyPr anchorCtr="0" anchor="ctr" bIns="45700" lIns="91425" spcFirstLastPara="1" rIns="91425" wrap="square" tIns="45700">
            <a:noAutofit/>
          </a:bodyPr>
          <a:lstStyle>
            <a:lvl1pPr lvl="0" marR="0" rtl="0" algn="ctr">
              <a:lnSpc>
                <a:spcPct val="90000"/>
              </a:lnSpc>
              <a:spcBef>
                <a:spcPts val="10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80" name="Google Shape;80;p9"/>
          <p:cNvSpPr txBox="1"/>
          <p:nvPr>
            <p:ph idx="4"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Column Content">
  <p:cSld name="Two-Column Content">
    <p:spTree>
      <p:nvGrpSpPr>
        <p:cNvPr id="81" name="Shape 81"/>
        <p:cNvGrpSpPr/>
        <p:nvPr/>
      </p:nvGrpSpPr>
      <p:grpSpPr>
        <a:xfrm>
          <a:off x="0" y="0"/>
          <a:ext cx="0" cy="0"/>
          <a:chOff x="0" y="0"/>
          <a:chExt cx="0" cy="0"/>
        </a:xfrm>
      </p:grpSpPr>
      <p:pic>
        <p:nvPicPr>
          <p:cNvPr id="82" name="Google Shape;82;p10"/>
          <p:cNvPicPr preferRelativeResize="0"/>
          <p:nvPr/>
        </p:nvPicPr>
        <p:blipFill rotWithShape="1">
          <a:blip r:embed="rId2">
            <a:alphaModFix/>
          </a:blip>
          <a:srcRect b="0" l="0" r="0" t="0"/>
          <a:stretch/>
        </p:blipFill>
        <p:spPr>
          <a:xfrm>
            <a:off x="3897" y="1719"/>
            <a:ext cx="12184207" cy="6856280"/>
          </a:xfrm>
          <a:prstGeom prst="rect">
            <a:avLst/>
          </a:prstGeom>
          <a:noFill/>
          <a:ln>
            <a:noFill/>
          </a:ln>
        </p:spPr>
      </p:pic>
      <p:sp>
        <p:nvSpPr>
          <p:cNvPr id="83" name="Google Shape;83;p1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4" name="Google Shape;84;p10"/>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5" name="Google Shape;85;p10"/>
          <p:cNvSpPr/>
          <p:nvPr>
            <p:ph idx="3" type="pic"/>
          </p:nvPr>
        </p:nvSpPr>
        <p:spPr>
          <a:xfrm>
            <a:off x="10898548" y="325190"/>
            <a:ext cx="914400" cy="914400"/>
          </a:xfrm>
          <a:prstGeom prst="rect">
            <a:avLst/>
          </a:prstGeom>
          <a:noFill/>
          <a:ln>
            <a:noFill/>
          </a:ln>
        </p:spPr>
      </p:sp>
      <p:sp>
        <p:nvSpPr>
          <p:cNvPr id="86" name="Google Shape;86;p10"/>
          <p:cNvSpPr txBox="1"/>
          <p:nvPr>
            <p:ph type="title"/>
          </p:nvPr>
        </p:nvSpPr>
        <p:spPr>
          <a:xfrm>
            <a:off x="838200" y="247750"/>
            <a:ext cx="9836217" cy="106245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 name="Google Shape;87;p10"/>
          <p:cNvSpPr txBox="1"/>
          <p:nvPr>
            <p:ph idx="4"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 name="Google Shape;88;p10"/>
          <p:cNvSpPr txBox="1"/>
          <p:nvPr>
            <p:ph idx="5"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10"/>
          <p:cNvSpPr txBox="1"/>
          <p:nvPr>
            <p:ph idx="6"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0" name="Google Shape;90;p10"/>
          <p:cNvSpPr txBox="1"/>
          <p:nvPr>
            <p:ph idx="7"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or Image">
  <p:cSld name="Content with Caption or Image">
    <p:spTree>
      <p:nvGrpSpPr>
        <p:cNvPr id="91" name="Shape 91"/>
        <p:cNvGrpSpPr/>
        <p:nvPr/>
      </p:nvGrpSpPr>
      <p:grpSpPr>
        <a:xfrm>
          <a:off x="0" y="0"/>
          <a:ext cx="0" cy="0"/>
          <a:chOff x="0" y="0"/>
          <a:chExt cx="0" cy="0"/>
        </a:xfrm>
      </p:grpSpPr>
      <p:pic>
        <p:nvPicPr>
          <p:cNvPr id="92" name="Google Shape;92;p11"/>
          <p:cNvPicPr preferRelativeResize="0"/>
          <p:nvPr/>
        </p:nvPicPr>
        <p:blipFill rotWithShape="1">
          <a:blip r:embed="rId2">
            <a:alphaModFix/>
          </a:blip>
          <a:srcRect b="0" l="0" r="0" t="0"/>
          <a:stretch/>
        </p:blipFill>
        <p:spPr>
          <a:xfrm>
            <a:off x="3896" y="1718"/>
            <a:ext cx="12184209" cy="6856281"/>
          </a:xfrm>
          <a:prstGeom prst="rect">
            <a:avLst/>
          </a:prstGeom>
          <a:noFill/>
          <a:ln>
            <a:noFill/>
          </a:ln>
        </p:spPr>
      </p:pic>
      <p:sp>
        <p:nvSpPr>
          <p:cNvPr id="93" name="Google Shape;93;p1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4" name="Google Shape;94;p11"/>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5" name="Google Shape;95;p11"/>
          <p:cNvSpPr/>
          <p:nvPr>
            <p:ph idx="3" type="pic"/>
          </p:nvPr>
        </p:nvSpPr>
        <p:spPr>
          <a:xfrm>
            <a:off x="2348706" y="626819"/>
            <a:ext cx="914400" cy="914400"/>
          </a:xfrm>
          <a:prstGeom prst="rect">
            <a:avLst/>
          </a:prstGeom>
          <a:noFill/>
          <a:ln>
            <a:noFill/>
          </a:ln>
        </p:spPr>
      </p:sp>
      <p:sp>
        <p:nvSpPr>
          <p:cNvPr id="96" name="Google Shape;96;p11"/>
          <p:cNvSpPr txBox="1"/>
          <p:nvPr>
            <p:ph type="title"/>
          </p:nvPr>
        </p:nvSpPr>
        <p:spPr>
          <a:xfrm>
            <a:off x="839788" y="1192024"/>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Arial"/>
              <a:buNone/>
              <a:defRPr b="1" i="0" sz="32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7" name="Google Shape;97;p11"/>
          <p:cNvSpPr txBox="1"/>
          <p:nvPr>
            <p:ph idx="4" type="body"/>
          </p:nvPr>
        </p:nvSpPr>
        <p:spPr>
          <a:xfrm>
            <a:off x="839788" y="2837181"/>
            <a:ext cx="3932237" cy="335186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98" name="Google Shape;98;p11"/>
          <p:cNvSpPr txBox="1"/>
          <p:nvPr>
            <p:ph idx="5" type="body"/>
          </p:nvPr>
        </p:nvSpPr>
        <p:spPr>
          <a:xfrm>
            <a:off x="5183188" y="1095774"/>
            <a:ext cx="6172200" cy="509327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0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9" name="Google Shape;99;p11"/>
          <p:cNvSpPr txBox="1"/>
          <p:nvPr>
            <p:ph idx="6"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0" name="Google Shape;100;p11"/>
          <p:cNvSpPr txBox="1"/>
          <p:nvPr>
            <p:ph idx="7"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p:cSld name="Blank White">
    <p:spTree>
      <p:nvGrpSpPr>
        <p:cNvPr id="101" name="Shape 101"/>
        <p:cNvGrpSpPr/>
        <p:nvPr/>
      </p:nvGrpSpPr>
      <p:grpSpPr>
        <a:xfrm>
          <a:off x="0" y="0"/>
          <a:ext cx="0" cy="0"/>
          <a:chOff x="0" y="0"/>
          <a:chExt cx="0" cy="0"/>
        </a:xfrm>
      </p:grpSpPr>
      <p:pic>
        <p:nvPicPr>
          <p:cNvPr id="102" name="Google Shape;102;p12"/>
          <p:cNvPicPr preferRelativeResize="0"/>
          <p:nvPr/>
        </p:nvPicPr>
        <p:blipFill rotWithShape="1">
          <a:blip r:embed="rId2">
            <a:alphaModFix/>
          </a:blip>
          <a:srcRect b="0" l="0" r="0" t="0"/>
          <a:stretch/>
        </p:blipFill>
        <p:spPr>
          <a:xfrm>
            <a:off x="6940" y="1718"/>
            <a:ext cx="12178120" cy="6856281"/>
          </a:xfrm>
          <a:prstGeom prst="rect">
            <a:avLst/>
          </a:prstGeom>
          <a:noFill/>
          <a:ln>
            <a:noFill/>
          </a:ln>
        </p:spPr>
      </p:pic>
      <p:sp>
        <p:nvSpPr>
          <p:cNvPr id="103" name="Google Shape;103;p12"/>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4" name="Google Shape;104;p12"/>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5" name="Google Shape;105;p12"/>
          <p:cNvSpPr/>
          <p:nvPr>
            <p:ph idx="3" type="pic"/>
          </p:nvPr>
        </p:nvSpPr>
        <p:spPr>
          <a:xfrm>
            <a:off x="10898548" y="325190"/>
            <a:ext cx="914400" cy="914400"/>
          </a:xfrm>
          <a:prstGeom prst="rect">
            <a:avLst/>
          </a:prstGeom>
          <a:noFill/>
          <a:ln>
            <a:noFill/>
          </a:ln>
        </p:spPr>
      </p:sp>
      <p:sp>
        <p:nvSpPr>
          <p:cNvPr id="106" name="Google Shape;106;p12"/>
          <p:cNvSpPr txBox="1"/>
          <p:nvPr>
            <p:ph type="title"/>
          </p:nvPr>
        </p:nvSpPr>
        <p:spPr>
          <a:xfrm>
            <a:off x="838200" y="249830"/>
            <a:ext cx="9836217" cy="106245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Arial"/>
              <a:buNone/>
              <a:defRPr b="1" i="0" sz="4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7" name="Google Shape;107;p12"/>
          <p:cNvSpPr txBox="1"/>
          <p:nvPr>
            <p:ph idx="4" type="body"/>
          </p:nvPr>
        </p:nvSpPr>
        <p:spPr>
          <a:xfrm>
            <a:off x="838200" y="1419234"/>
            <a:ext cx="10515600" cy="4712865"/>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1000"/>
              </a:spcBef>
              <a:spcAft>
                <a:spcPts val="0"/>
              </a:spcAft>
              <a:buClr>
                <a:srgbClr val="132736"/>
              </a:buClr>
              <a:buSzPts val="2400"/>
              <a:buFont typeface="Arial"/>
              <a:buChar char="•"/>
              <a:defRPr b="0" i="0" sz="2400" u="none" cap="none" strike="noStrike">
                <a:solidFill>
                  <a:srgbClr val="132736"/>
                </a:solidFill>
                <a:latin typeface="Arial"/>
                <a:ea typeface="Arial"/>
                <a:cs typeface="Arial"/>
                <a:sym typeface="Arial"/>
              </a:defRPr>
            </a:lvl1pPr>
            <a:lvl2pPr indent="-381000" lvl="1" marL="914400" marR="0" rtl="0" algn="l">
              <a:lnSpc>
                <a:spcPct val="100000"/>
              </a:lnSpc>
              <a:spcBef>
                <a:spcPts val="500"/>
              </a:spcBef>
              <a:spcAft>
                <a:spcPts val="0"/>
              </a:spcAft>
              <a:buClr>
                <a:srgbClr val="132736"/>
              </a:buClr>
              <a:buSzPts val="2400"/>
              <a:buFont typeface="Arial"/>
              <a:buChar char="•"/>
              <a:defRPr b="0" i="0" sz="2400" u="none" cap="none" strike="noStrike">
                <a:solidFill>
                  <a:srgbClr val="132736"/>
                </a:solidFill>
                <a:latin typeface="Arial"/>
                <a:ea typeface="Arial"/>
                <a:cs typeface="Arial"/>
                <a:sym typeface="Arial"/>
              </a:defRPr>
            </a:lvl2pPr>
            <a:lvl3pPr indent="-355600" lvl="2" marL="1371600" marR="0" rtl="0" algn="l">
              <a:lnSpc>
                <a:spcPct val="100000"/>
              </a:lnSpc>
              <a:spcBef>
                <a:spcPts val="500"/>
              </a:spcBef>
              <a:spcAft>
                <a:spcPts val="0"/>
              </a:spcAft>
              <a:buClr>
                <a:srgbClr val="132736"/>
              </a:buClr>
              <a:buSzPts val="2000"/>
              <a:buFont typeface="Arial"/>
              <a:buChar char="•"/>
              <a:defRPr b="0" i="0" sz="2000" u="none" cap="none" strike="noStrike">
                <a:solidFill>
                  <a:srgbClr val="132736"/>
                </a:solidFill>
                <a:latin typeface="Arial"/>
                <a:ea typeface="Arial"/>
                <a:cs typeface="Arial"/>
                <a:sym typeface="Arial"/>
              </a:defRPr>
            </a:lvl3pPr>
            <a:lvl4pPr indent="-342900" lvl="3" marL="1828800" marR="0" rtl="0" algn="l">
              <a:lnSpc>
                <a:spcPct val="100000"/>
              </a:lnSpc>
              <a:spcBef>
                <a:spcPts val="500"/>
              </a:spcBef>
              <a:spcAft>
                <a:spcPts val="0"/>
              </a:spcAft>
              <a:buClr>
                <a:srgbClr val="132736"/>
              </a:buClr>
              <a:buSzPts val="1800"/>
              <a:buFont typeface="Arial"/>
              <a:buChar char="•"/>
              <a:defRPr b="0" i="0" sz="1800" u="none" cap="none" strike="noStrike">
                <a:solidFill>
                  <a:srgbClr val="132736"/>
                </a:solidFill>
                <a:latin typeface="Arial"/>
                <a:ea typeface="Arial"/>
                <a:cs typeface="Arial"/>
                <a:sym typeface="Arial"/>
              </a:defRPr>
            </a:lvl4pPr>
            <a:lvl5pPr indent="-342900" lvl="4" marL="2286000" marR="0" rtl="0" algn="l">
              <a:lnSpc>
                <a:spcPct val="100000"/>
              </a:lnSpc>
              <a:spcBef>
                <a:spcPts val="500"/>
              </a:spcBef>
              <a:spcAft>
                <a:spcPts val="0"/>
              </a:spcAft>
              <a:buClr>
                <a:srgbClr val="132736"/>
              </a:buClr>
              <a:buSzPts val="1800"/>
              <a:buFont typeface="Arial"/>
              <a:buChar char="•"/>
              <a:defRPr b="0" i="0" sz="1800" u="none" cap="none" strike="noStrike">
                <a:solidFill>
                  <a:srgbClr val="132736"/>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8" name="Google Shape;108;p12"/>
          <p:cNvSpPr txBox="1"/>
          <p:nvPr>
            <p:ph idx="5"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9" name="Google Shape;109;p12"/>
          <p:cNvSpPr txBox="1"/>
          <p:nvPr>
            <p:ph idx="6"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lue">
  <p:cSld name="Blank Blue">
    <p:spTree>
      <p:nvGrpSpPr>
        <p:cNvPr id="110" name="Shape 110"/>
        <p:cNvGrpSpPr/>
        <p:nvPr/>
      </p:nvGrpSpPr>
      <p:grpSpPr>
        <a:xfrm>
          <a:off x="0" y="0"/>
          <a:ext cx="0" cy="0"/>
          <a:chOff x="0" y="0"/>
          <a:chExt cx="0" cy="0"/>
        </a:xfrm>
      </p:grpSpPr>
      <p:pic>
        <p:nvPicPr>
          <p:cNvPr id="111" name="Google Shape;111;p13"/>
          <p:cNvPicPr preferRelativeResize="0"/>
          <p:nvPr/>
        </p:nvPicPr>
        <p:blipFill rotWithShape="1">
          <a:blip r:embed="rId2">
            <a:alphaModFix/>
          </a:blip>
          <a:srcRect b="0" l="0" r="0" t="0"/>
          <a:stretch/>
        </p:blipFill>
        <p:spPr>
          <a:xfrm>
            <a:off x="3896" y="1718"/>
            <a:ext cx="12184209" cy="6856282"/>
          </a:xfrm>
          <a:prstGeom prst="rect">
            <a:avLst/>
          </a:prstGeom>
          <a:noFill/>
          <a:ln>
            <a:noFill/>
          </a:ln>
        </p:spPr>
      </p:pic>
      <p:sp>
        <p:nvSpPr>
          <p:cNvPr id="112" name="Google Shape;112;p1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3" name="Google Shape;113;p13"/>
          <p:cNvSpPr txBox="1"/>
          <p:nvPr>
            <p:ph idx="2" type="body"/>
          </p:nvPr>
        </p:nvSpPr>
        <p:spPr>
          <a:xfrm>
            <a:off x="1" y="48125"/>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4" name="Google Shape;114;p13"/>
          <p:cNvSpPr/>
          <p:nvPr>
            <p:ph idx="3" type="pic"/>
          </p:nvPr>
        </p:nvSpPr>
        <p:spPr>
          <a:xfrm>
            <a:off x="10898548" y="325190"/>
            <a:ext cx="914400" cy="914400"/>
          </a:xfrm>
          <a:prstGeom prst="rect">
            <a:avLst/>
          </a:prstGeom>
          <a:noFill/>
          <a:ln>
            <a:noFill/>
          </a:ln>
        </p:spPr>
      </p:sp>
      <p:sp>
        <p:nvSpPr>
          <p:cNvPr id="115" name="Google Shape;115;p13"/>
          <p:cNvSpPr txBox="1"/>
          <p:nvPr>
            <p:ph type="title"/>
          </p:nvPr>
        </p:nvSpPr>
        <p:spPr>
          <a:xfrm>
            <a:off x="838200" y="251160"/>
            <a:ext cx="9836217" cy="106245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4000"/>
              <a:buFont typeface="Arial"/>
              <a:buNone/>
              <a:defRPr b="1" i="0" sz="4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13"/>
          <p:cNvSpPr txBox="1"/>
          <p:nvPr>
            <p:ph idx="4" type="body"/>
          </p:nvPr>
        </p:nvSpPr>
        <p:spPr>
          <a:xfrm>
            <a:off x="838200" y="1419234"/>
            <a:ext cx="10515600" cy="4712865"/>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10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81000" lvl="1" marL="914400" marR="0" rtl="0" algn="l">
              <a:lnSpc>
                <a:spcPct val="10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10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10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10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7" name="Google Shape;117;p13"/>
          <p:cNvSpPr txBox="1"/>
          <p:nvPr>
            <p:ph idx="5"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3"/>
              </a:buClr>
              <a:buSzPts val="1800"/>
              <a:buFont typeface="Arial"/>
              <a:buNone/>
              <a:defRPr b="0" i="0" sz="1800" u="none" cap="none" strike="noStrike">
                <a:solidFill>
                  <a:schemeClr val="accent3"/>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8" name="Google Shape;118;p13"/>
          <p:cNvSpPr txBox="1"/>
          <p:nvPr>
            <p:ph idx="6"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onal">
  <p:cSld name="Diagonal">
    <p:spTree>
      <p:nvGrpSpPr>
        <p:cNvPr id="119" name="Shape 119"/>
        <p:cNvGrpSpPr/>
        <p:nvPr/>
      </p:nvGrpSpPr>
      <p:grpSpPr>
        <a:xfrm>
          <a:off x="0" y="0"/>
          <a:ext cx="0" cy="0"/>
          <a:chOff x="0" y="0"/>
          <a:chExt cx="0" cy="0"/>
        </a:xfrm>
      </p:grpSpPr>
      <p:pic>
        <p:nvPicPr>
          <p:cNvPr id="120" name="Google Shape;120;p14"/>
          <p:cNvPicPr preferRelativeResize="0"/>
          <p:nvPr/>
        </p:nvPicPr>
        <p:blipFill rotWithShape="1">
          <a:blip r:embed="rId2">
            <a:alphaModFix/>
          </a:blip>
          <a:srcRect b="0" l="0" r="0" t="0"/>
          <a:stretch/>
        </p:blipFill>
        <p:spPr>
          <a:xfrm>
            <a:off x="1526" y="-4378"/>
            <a:ext cx="12188948" cy="6862377"/>
          </a:xfrm>
          <a:prstGeom prst="rect">
            <a:avLst/>
          </a:prstGeom>
          <a:noFill/>
          <a:ln>
            <a:noFill/>
          </a:ln>
        </p:spPr>
      </p:pic>
      <p:sp>
        <p:nvSpPr>
          <p:cNvPr id="121" name="Google Shape;121;p1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2" name="Google Shape;122;p14"/>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3" name="Google Shape;123;p14"/>
          <p:cNvSpPr/>
          <p:nvPr>
            <p:ph idx="3" type="pic"/>
          </p:nvPr>
        </p:nvSpPr>
        <p:spPr>
          <a:xfrm>
            <a:off x="2674670" y="314323"/>
            <a:ext cx="914400" cy="914400"/>
          </a:xfrm>
          <a:prstGeom prst="rect">
            <a:avLst/>
          </a:prstGeom>
          <a:noFill/>
          <a:ln>
            <a:noFill/>
          </a:ln>
        </p:spPr>
      </p:sp>
      <p:sp>
        <p:nvSpPr>
          <p:cNvPr id="124" name="Google Shape;124;p14"/>
          <p:cNvSpPr txBox="1"/>
          <p:nvPr>
            <p:ph type="title"/>
          </p:nvPr>
        </p:nvSpPr>
        <p:spPr>
          <a:xfrm>
            <a:off x="126604" y="314325"/>
            <a:ext cx="6323182" cy="1643429"/>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lt1"/>
              </a:buClr>
              <a:buSzPts val="3200"/>
              <a:buFont typeface="Arial"/>
              <a:buNone/>
              <a:defRPr b="1" i="0" sz="32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5" name="Google Shape;125;p14"/>
          <p:cNvSpPr txBox="1"/>
          <p:nvPr>
            <p:ph idx="4" type="body"/>
          </p:nvPr>
        </p:nvSpPr>
        <p:spPr>
          <a:xfrm>
            <a:off x="126604" y="2093500"/>
            <a:ext cx="5026421" cy="40996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26" name="Google Shape;126;p14"/>
          <p:cNvSpPr txBox="1"/>
          <p:nvPr>
            <p:ph idx="5" type="body"/>
          </p:nvPr>
        </p:nvSpPr>
        <p:spPr>
          <a:xfrm>
            <a:off x="6562725" y="2093500"/>
            <a:ext cx="5502673" cy="40996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27" name="Google Shape;127;p14"/>
          <p:cNvSpPr txBox="1"/>
          <p:nvPr>
            <p:ph idx="6"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8" name="Google Shape;128;p14"/>
          <p:cNvSpPr txBox="1"/>
          <p:nvPr>
            <p:ph idx="7"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 Left">
  <p:cSld name="Three Column- Left">
    <p:spTree>
      <p:nvGrpSpPr>
        <p:cNvPr id="129" name="Shape 129"/>
        <p:cNvGrpSpPr/>
        <p:nvPr/>
      </p:nvGrpSpPr>
      <p:grpSpPr>
        <a:xfrm>
          <a:off x="0" y="0"/>
          <a:ext cx="0" cy="0"/>
          <a:chOff x="0" y="0"/>
          <a:chExt cx="0" cy="0"/>
        </a:xfrm>
      </p:grpSpPr>
      <p:pic>
        <p:nvPicPr>
          <p:cNvPr id="130" name="Google Shape;130;p15"/>
          <p:cNvPicPr preferRelativeResize="0"/>
          <p:nvPr/>
        </p:nvPicPr>
        <p:blipFill rotWithShape="1">
          <a:blip r:embed="rId2">
            <a:alphaModFix/>
          </a:blip>
          <a:srcRect b="0" l="0" r="0" t="0"/>
          <a:stretch/>
        </p:blipFill>
        <p:spPr>
          <a:xfrm>
            <a:off x="6939" y="1717"/>
            <a:ext cx="12178122" cy="6856283"/>
          </a:xfrm>
          <a:prstGeom prst="rect">
            <a:avLst/>
          </a:prstGeom>
          <a:noFill/>
          <a:ln>
            <a:noFill/>
          </a:ln>
        </p:spPr>
      </p:pic>
      <p:sp>
        <p:nvSpPr>
          <p:cNvPr id="131" name="Google Shape;131;p1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2" name="Google Shape;132;p15"/>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3" name="Google Shape;133;p15"/>
          <p:cNvSpPr/>
          <p:nvPr>
            <p:ph idx="3" type="pic"/>
          </p:nvPr>
        </p:nvSpPr>
        <p:spPr>
          <a:xfrm>
            <a:off x="1514475" y="314323"/>
            <a:ext cx="914400" cy="914400"/>
          </a:xfrm>
          <a:prstGeom prst="rect">
            <a:avLst/>
          </a:prstGeom>
          <a:noFill/>
          <a:ln>
            <a:noFill/>
          </a:ln>
        </p:spPr>
      </p:sp>
      <p:sp>
        <p:nvSpPr>
          <p:cNvPr id="134" name="Google Shape;134;p15"/>
          <p:cNvSpPr txBox="1"/>
          <p:nvPr>
            <p:ph type="title"/>
          </p:nvPr>
        </p:nvSpPr>
        <p:spPr>
          <a:xfrm>
            <a:off x="126604" y="895149"/>
            <a:ext cx="3690143" cy="135347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lt1"/>
              </a:buClr>
              <a:buSzPts val="3200"/>
              <a:buFont typeface="Arial"/>
              <a:buNone/>
              <a:defRPr b="1" i="0" sz="32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5" name="Google Shape;135;p15"/>
          <p:cNvSpPr txBox="1"/>
          <p:nvPr>
            <p:ph idx="4" type="body"/>
          </p:nvPr>
        </p:nvSpPr>
        <p:spPr>
          <a:xfrm>
            <a:off x="8263732" y="314325"/>
            <a:ext cx="3690143" cy="588983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36" name="Google Shape;136;p15"/>
          <p:cNvSpPr txBox="1"/>
          <p:nvPr>
            <p:ph idx="5" type="body"/>
          </p:nvPr>
        </p:nvSpPr>
        <p:spPr>
          <a:xfrm>
            <a:off x="126604" y="2358189"/>
            <a:ext cx="3690143" cy="384596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accent3"/>
              </a:buClr>
              <a:buSzPts val="2400"/>
              <a:buFont typeface="Arial"/>
              <a:buNone/>
              <a:defRPr b="0" i="0" sz="2400" u="none" cap="none" strike="noStrike">
                <a:solidFill>
                  <a:schemeClr val="accent3"/>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37" name="Google Shape;137;p15"/>
          <p:cNvSpPr txBox="1"/>
          <p:nvPr>
            <p:ph idx="6" type="body"/>
          </p:nvPr>
        </p:nvSpPr>
        <p:spPr>
          <a:xfrm>
            <a:off x="4250929" y="314325"/>
            <a:ext cx="3690143" cy="588983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38" name="Google Shape;138;p15"/>
          <p:cNvSpPr txBox="1"/>
          <p:nvPr>
            <p:ph idx="7"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9" name="Google Shape;139;p15"/>
          <p:cNvSpPr txBox="1"/>
          <p:nvPr>
            <p:ph idx="8"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 Center">
  <p:cSld name="Three Column- Center">
    <p:spTree>
      <p:nvGrpSpPr>
        <p:cNvPr id="140" name="Shape 140"/>
        <p:cNvGrpSpPr/>
        <p:nvPr/>
      </p:nvGrpSpPr>
      <p:grpSpPr>
        <a:xfrm>
          <a:off x="0" y="0"/>
          <a:ext cx="0" cy="0"/>
          <a:chOff x="0" y="0"/>
          <a:chExt cx="0" cy="0"/>
        </a:xfrm>
      </p:grpSpPr>
      <p:pic>
        <p:nvPicPr>
          <p:cNvPr id="141" name="Google Shape;141;p16"/>
          <p:cNvPicPr preferRelativeResize="0"/>
          <p:nvPr/>
        </p:nvPicPr>
        <p:blipFill rotWithShape="1">
          <a:blip r:embed="rId2">
            <a:alphaModFix/>
          </a:blip>
          <a:srcRect b="0" l="0" r="0" t="0"/>
          <a:stretch/>
        </p:blipFill>
        <p:spPr>
          <a:xfrm>
            <a:off x="6939" y="5143"/>
            <a:ext cx="12178122" cy="6852856"/>
          </a:xfrm>
          <a:prstGeom prst="rect">
            <a:avLst/>
          </a:prstGeom>
          <a:noFill/>
          <a:ln>
            <a:noFill/>
          </a:ln>
        </p:spPr>
      </p:pic>
      <p:sp>
        <p:nvSpPr>
          <p:cNvPr id="142" name="Google Shape;142;p1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3" name="Google Shape;143;p16"/>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4" name="Google Shape;144;p16"/>
          <p:cNvSpPr/>
          <p:nvPr>
            <p:ph idx="3" type="pic"/>
          </p:nvPr>
        </p:nvSpPr>
        <p:spPr>
          <a:xfrm>
            <a:off x="1514475" y="314323"/>
            <a:ext cx="914400" cy="914400"/>
          </a:xfrm>
          <a:prstGeom prst="rect">
            <a:avLst/>
          </a:prstGeom>
          <a:noFill/>
          <a:ln>
            <a:noFill/>
          </a:ln>
        </p:spPr>
      </p:sp>
      <p:sp>
        <p:nvSpPr>
          <p:cNvPr id="145" name="Google Shape;145;p16"/>
          <p:cNvSpPr txBox="1"/>
          <p:nvPr>
            <p:ph type="title"/>
          </p:nvPr>
        </p:nvSpPr>
        <p:spPr>
          <a:xfrm>
            <a:off x="126604" y="895149"/>
            <a:ext cx="3690143" cy="135347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Arial"/>
              <a:buNone/>
              <a:defRPr b="1" i="0" sz="32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 name="Google Shape;146;p16"/>
          <p:cNvSpPr txBox="1"/>
          <p:nvPr>
            <p:ph idx="4" type="body"/>
          </p:nvPr>
        </p:nvSpPr>
        <p:spPr>
          <a:xfrm>
            <a:off x="126604" y="2358189"/>
            <a:ext cx="3690143" cy="383085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47" name="Google Shape;147;p16"/>
          <p:cNvSpPr txBox="1"/>
          <p:nvPr>
            <p:ph idx="5" type="body"/>
          </p:nvPr>
        </p:nvSpPr>
        <p:spPr>
          <a:xfrm>
            <a:off x="4250929" y="314325"/>
            <a:ext cx="3690143" cy="587471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48" name="Google Shape;148;p16"/>
          <p:cNvSpPr txBox="1"/>
          <p:nvPr>
            <p:ph idx="6" type="body"/>
          </p:nvPr>
        </p:nvSpPr>
        <p:spPr>
          <a:xfrm>
            <a:off x="8375254" y="314325"/>
            <a:ext cx="3578621" cy="587471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49" name="Google Shape;149;p16"/>
          <p:cNvSpPr txBox="1"/>
          <p:nvPr>
            <p:ph idx="7"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0" name="Google Shape;150;p16"/>
          <p:cNvSpPr txBox="1"/>
          <p:nvPr>
            <p:ph idx="8"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amp; Half">
  <p:cSld name="Half &amp; Half">
    <p:spTree>
      <p:nvGrpSpPr>
        <p:cNvPr id="151" name="Shape 151"/>
        <p:cNvGrpSpPr/>
        <p:nvPr/>
      </p:nvGrpSpPr>
      <p:grpSpPr>
        <a:xfrm>
          <a:off x="0" y="0"/>
          <a:ext cx="0" cy="0"/>
          <a:chOff x="0" y="0"/>
          <a:chExt cx="0" cy="0"/>
        </a:xfrm>
      </p:grpSpPr>
      <p:pic>
        <p:nvPicPr>
          <p:cNvPr id="152" name="Google Shape;152;p17"/>
          <p:cNvPicPr preferRelativeResize="0"/>
          <p:nvPr/>
        </p:nvPicPr>
        <p:blipFill rotWithShape="1">
          <a:blip r:embed="rId2">
            <a:alphaModFix/>
          </a:blip>
          <a:srcRect b="0" l="0" r="0" t="0"/>
          <a:stretch/>
        </p:blipFill>
        <p:spPr>
          <a:xfrm>
            <a:off x="9983" y="5144"/>
            <a:ext cx="12172035" cy="6852856"/>
          </a:xfrm>
          <a:prstGeom prst="rect">
            <a:avLst/>
          </a:prstGeom>
          <a:noFill/>
          <a:ln>
            <a:noFill/>
          </a:ln>
        </p:spPr>
      </p:pic>
      <p:sp>
        <p:nvSpPr>
          <p:cNvPr id="153" name="Google Shape;153;p17"/>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4" name="Google Shape;154;p17"/>
          <p:cNvSpPr txBox="1"/>
          <p:nvPr>
            <p:ph idx="2" type="body"/>
          </p:nvPr>
        </p:nvSpPr>
        <p:spPr>
          <a:xfrm>
            <a:off x="1" y="57150"/>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r">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5" name="Google Shape;155;p17"/>
          <p:cNvSpPr/>
          <p:nvPr>
            <p:ph idx="3" type="pic"/>
          </p:nvPr>
        </p:nvSpPr>
        <p:spPr>
          <a:xfrm>
            <a:off x="2401553" y="314323"/>
            <a:ext cx="914400" cy="914400"/>
          </a:xfrm>
          <a:prstGeom prst="rect">
            <a:avLst/>
          </a:prstGeom>
          <a:noFill/>
          <a:ln>
            <a:noFill/>
          </a:ln>
        </p:spPr>
      </p:sp>
      <p:sp>
        <p:nvSpPr>
          <p:cNvPr id="156" name="Google Shape;156;p17"/>
          <p:cNvSpPr txBox="1"/>
          <p:nvPr>
            <p:ph type="title"/>
          </p:nvPr>
        </p:nvSpPr>
        <p:spPr>
          <a:xfrm>
            <a:off x="126604" y="314325"/>
            <a:ext cx="5464299" cy="1899486"/>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Arial"/>
              <a:buNone/>
              <a:defRPr b="1" i="0" sz="32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7" name="Google Shape;157;p17"/>
          <p:cNvSpPr txBox="1"/>
          <p:nvPr>
            <p:ph idx="4" type="body"/>
          </p:nvPr>
        </p:nvSpPr>
        <p:spPr>
          <a:xfrm>
            <a:off x="126604" y="2358189"/>
            <a:ext cx="5464299" cy="382123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58" name="Google Shape;158;p17"/>
          <p:cNvSpPr txBox="1"/>
          <p:nvPr>
            <p:ph idx="5" type="body"/>
          </p:nvPr>
        </p:nvSpPr>
        <p:spPr>
          <a:xfrm>
            <a:off x="6244046" y="314326"/>
            <a:ext cx="5709829" cy="586509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9pPr>
          </a:lstStyle>
          <a:p/>
        </p:txBody>
      </p:sp>
      <p:sp>
        <p:nvSpPr>
          <p:cNvPr id="159" name="Google Shape;159;p17"/>
          <p:cNvSpPr txBox="1"/>
          <p:nvPr>
            <p:ph idx="6" type="body"/>
          </p:nvPr>
        </p:nvSpPr>
        <p:spPr>
          <a:xfrm>
            <a:off x="-69851" y="4975860"/>
            <a:ext cx="12331700" cy="157083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accent1"/>
              </a:buClr>
              <a:buSzPts val="1800"/>
              <a:buFont typeface="Arial"/>
              <a:buNone/>
              <a:defRPr b="0" i="0" sz="1800" u="none" cap="none" strike="noStrike">
                <a:solidFill>
                  <a:schemeClr val="accen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0" name="Google Shape;160;p17"/>
          <p:cNvSpPr txBox="1"/>
          <p:nvPr>
            <p:ph idx="7" type="body"/>
          </p:nvPr>
        </p:nvSpPr>
        <p:spPr>
          <a:xfrm>
            <a:off x="1" y="6485974"/>
            <a:ext cx="12192000" cy="180975"/>
          </a:xfrm>
          <a:prstGeom prst="rect">
            <a:avLst/>
          </a:prstGeom>
          <a:noFill/>
          <a:ln>
            <a:noFill/>
          </a:ln>
        </p:spPr>
        <p:txBody>
          <a:bodyPr anchorCtr="0" anchor="t" bIns="45700" lIns="457200" spcFirstLastPara="1" rIns="457200" wrap="square" tIns="45700">
            <a:noAutofit/>
          </a:bodyPr>
          <a:lstStyle>
            <a:lvl1pPr indent="-228600" lvl="0" marL="457200" marR="0" rtl="0" algn="l">
              <a:lnSpc>
                <a:spcPct val="90000"/>
              </a:lnSpc>
              <a:spcBef>
                <a:spcPts val="1000"/>
              </a:spcBef>
              <a:spcAft>
                <a:spcPts val="0"/>
              </a:spcAft>
              <a:buClr>
                <a:schemeClr val="lt1"/>
              </a:buClr>
              <a:buSzPts val="1000"/>
              <a:buFont typeface="Arial"/>
              <a:buNone/>
              <a:defRPr b="0"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2pPr>
            <a:lvl3pPr indent="-228600" lvl="2" marL="13716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3pPr>
            <a:lvl4pPr indent="-228600" lvl="3" marL="18288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4pPr>
            <a:lvl5pPr indent="-228600" lvl="4" marL="2286000" marR="0" rtl="0" algn="l">
              <a:lnSpc>
                <a:spcPct val="90000"/>
              </a:lnSpc>
              <a:spcBef>
                <a:spcPts val="500"/>
              </a:spcBef>
              <a:spcAft>
                <a:spcPts val="0"/>
              </a:spcAft>
              <a:buClr>
                <a:srgbClr val="7F7F7F"/>
              </a:buClr>
              <a:buSzPts val="1000"/>
              <a:buFont typeface="Arial"/>
              <a:buNone/>
              <a:defRPr b="0" i="0" sz="10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github.com/selinuxproject/selinux/wiki/Tool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github.com/selinuxproject/selinux-notebook/blob/main/src/object_classes_permissions.md"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selinuxproject.github.io" TargetMode="External"/><Relationship Id="rId4" Type="http://schemas.openxmlformats.org/officeDocument/2006/relationships/hyperlink" Target="mailto:selinux@vger.kernel.org" TargetMode="External"/><Relationship Id="rId5" Type="http://schemas.openxmlformats.org/officeDocument/2006/relationships/hyperlink" Target="https://github.com/selinuxproject/selinux-notebook" TargetMode="External"/><Relationship Id="rId6" Type="http://schemas.openxmlformats.org/officeDocument/2006/relationships/hyperlink" Target="https://github.com/mairin/selinux-coloring-book" TargetMode="External"/><Relationship Id="rId7" Type="http://schemas.openxmlformats.org/officeDocument/2006/relationships/hyperlink" Target="https://docs.redhat.com/en/documentation/red_hat_enterprise_linux/10/html/using_selinux/index" TargetMode="External"/><Relationship Id="rId8" Type="http://schemas.openxmlformats.org/officeDocument/2006/relationships/hyperlink" Target="https://documentation.suse.com/sles/16.0/html/SLES-SELinux/index.html"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hyperlink" Target="https://android.googlesource.com/platform/system/sepolicy/+/refs/heads/android17-release/tools" TargetMode="External"/><Relationship Id="rId4" Type="http://schemas.openxmlformats.org/officeDocument/2006/relationships/hyperlink" Target="http://github.com/phhusson/sepolicy-inject" TargetMode="External"/><Relationship Id="rId5" Type="http://schemas.openxmlformats.org/officeDocument/2006/relationships/hyperlink" Target="http://github.com/fics/BigMAC" TargetMode="External"/><Relationship Id="rId6" Type="http://schemas.openxmlformats.org/officeDocument/2006/relationships/hyperlink" Target="http://github.com/Heydarchi/SELinux-Explorer"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hyperlink" Target="http://source.android.com/docs/security/features/selinux" TargetMode="External"/><Relationship Id="rId4" Type="http://schemas.openxmlformats.org/officeDocument/2006/relationships/hyperlink" Target="http://github.com/selinuxproject/selinux-notebook/blob/main/src/seandroid.md" TargetMode="External"/><Relationship Id="rId5" Type="http://schemas.openxmlformats.org/officeDocument/2006/relationships/hyperlink" Target="https://www.ndss-symposium.org/ndss2013/ndss-2013-programme/security-enhanced-se-android-bringing-flexible-mac-android/" TargetMode="External"/><Relationship Id="rId6" Type="http://schemas.openxmlformats.org/officeDocument/2006/relationships/hyperlink" Target="http://github.com/selinuxproject/selinux/wiki/Presentations-and-Paper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8"/>
          <p:cNvSpPr txBox="1"/>
          <p:nvPr>
            <p:ph type="ctrTitle"/>
          </p:nvPr>
        </p:nvSpPr>
        <p:spPr>
          <a:xfrm>
            <a:off x="1640378" y="1203803"/>
            <a:ext cx="9144000" cy="2387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Arial"/>
              <a:buNone/>
            </a:pPr>
            <a:r>
              <a:rPr lang="en-US" sz="5400"/>
              <a:t>SELinux / SE for Android Tutorial</a:t>
            </a:r>
            <a:endParaRPr/>
          </a:p>
        </p:txBody>
      </p:sp>
      <p:sp>
        <p:nvSpPr>
          <p:cNvPr id="166" name="Google Shape;166;p18"/>
          <p:cNvSpPr txBox="1"/>
          <p:nvPr>
            <p:ph idx="3" type="subTitle"/>
          </p:nvPr>
        </p:nvSpPr>
        <p:spPr>
          <a:xfrm>
            <a:off x="1524000" y="5292715"/>
            <a:ext cx="9144000" cy="956388"/>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2000"/>
              <a:buNone/>
            </a:pPr>
            <a:r>
              <a:rPr lang="en-US"/>
              <a:t>Stephen Smalley</a:t>
            </a:r>
            <a:endParaRPr/>
          </a:p>
          <a:p>
            <a:pPr indent="0" lvl="0" marL="0" rtl="0" algn="ctr">
              <a:lnSpc>
                <a:spcPct val="90000"/>
              </a:lnSpc>
              <a:spcBef>
                <a:spcPts val="1000"/>
              </a:spcBef>
              <a:spcAft>
                <a:spcPts val="0"/>
              </a:spcAft>
              <a:buClr>
                <a:schemeClr val="lt1"/>
              </a:buClr>
              <a:buSzPts val="2000"/>
              <a:buNone/>
            </a:pPr>
            <a:r>
              <a:rPr lang="en-US"/>
              <a:t>Laboratory for Advanced Cybersecurity Research (LACR), NSA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173" name="Google Shape;173;p1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Security-Enhanced Linux (SELinux)</a:t>
            </a:r>
            <a:endParaRPr/>
          </a:p>
        </p:txBody>
      </p:sp>
      <p:sp>
        <p:nvSpPr>
          <p:cNvPr id="174" name="Google Shape;174;p19"/>
          <p:cNvSpPr txBox="1"/>
          <p:nvPr>
            <p:ph idx="2" type="body"/>
          </p:nvPr>
        </p:nvSpPr>
        <p:spPr>
          <a:xfrm>
            <a:off x="508133" y="1680482"/>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400"/>
              <a:buChar char="•"/>
            </a:pPr>
            <a:r>
              <a:rPr lang="en-US"/>
              <a:t>SELinux, originally created and still actively maintained by LACR, provides flexible, fine-grained mandatory access control for Linux.</a:t>
            </a:r>
            <a:endParaRPr/>
          </a:p>
          <a:p>
            <a:pPr indent="-228600" lvl="0" marL="228600" rtl="0" algn="l">
              <a:lnSpc>
                <a:spcPct val="100000"/>
              </a:lnSpc>
              <a:spcBef>
                <a:spcPts val="1000"/>
              </a:spcBef>
              <a:spcAft>
                <a:spcPts val="0"/>
              </a:spcAft>
              <a:buClr>
                <a:schemeClr val="dk1"/>
              </a:buClr>
              <a:buSzPts val="2400"/>
              <a:buChar char="•"/>
            </a:pPr>
            <a:r>
              <a:rPr lang="en-US"/>
              <a:t>It was NSA’s first open-source software release in 2000 and has become a force multiplier through community adoption and partnerships.</a:t>
            </a:r>
            <a:endParaRPr/>
          </a:p>
          <a:p>
            <a:pPr indent="-228600" lvl="0" marL="228600" rtl="0" algn="l">
              <a:lnSpc>
                <a:spcPct val="100000"/>
              </a:lnSpc>
              <a:spcBef>
                <a:spcPts val="1000"/>
              </a:spcBef>
              <a:spcAft>
                <a:spcPts val="0"/>
              </a:spcAft>
              <a:buClr>
                <a:schemeClr val="dk1"/>
              </a:buClr>
              <a:buSzPts val="2400"/>
              <a:buChar char="•"/>
            </a:pPr>
            <a:r>
              <a:rPr lang="en-US"/>
              <a:t>Default-enabled in Fedora, openSUSE, and all downstream distros: CentOS Stream, Red Hat, Oracle, Rocky, Alma, Amazon (&gt;= 2023), Azure (&gt;=3.0), SUSE (&gt;=16) and more.</a:t>
            </a:r>
            <a:endParaRPr/>
          </a:p>
          <a:p>
            <a:pPr indent="-228600" lvl="0" marL="228600" rtl="0" algn="l">
              <a:lnSpc>
                <a:spcPct val="100000"/>
              </a:lnSpc>
              <a:spcBef>
                <a:spcPts val="1000"/>
              </a:spcBef>
              <a:spcAft>
                <a:spcPts val="0"/>
              </a:spcAft>
              <a:buClr>
                <a:schemeClr val="dk1"/>
              </a:buClr>
              <a:buSzPts val="2400"/>
              <a:buChar char="•"/>
            </a:pPr>
            <a:r>
              <a:rPr lang="en-US"/>
              <a:t>Today it is running on millions of Linux servers and is still breaking new ground in cloud-native Linux distros.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181" name="Google Shape;181;p2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 What is SELinux?</a:t>
            </a:r>
            <a:endParaRPr/>
          </a:p>
        </p:txBody>
      </p:sp>
      <p:sp>
        <p:nvSpPr>
          <p:cNvPr id="182" name="Google Shape;182;p20"/>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400"/>
              <a:buChar char="•"/>
            </a:pPr>
            <a:r>
              <a:rPr lang="en-US"/>
              <a:t>Mandatory Access Control (MAC) for Linux</a:t>
            </a:r>
            <a:endParaRPr/>
          </a:p>
          <a:p>
            <a:pPr indent="-228600" lvl="1" marL="685800" rtl="0" algn="l">
              <a:lnSpc>
                <a:spcPct val="100000"/>
              </a:lnSpc>
              <a:spcBef>
                <a:spcPts val="500"/>
              </a:spcBef>
              <a:spcAft>
                <a:spcPts val="0"/>
              </a:spcAft>
              <a:buClr>
                <a:schemeClr val="dk1"/>
              </a:buClr>
              <a:buSzPts val="2400"/>
              <a:buChar char="•"/>
            </a:pPr>
            <a:r>
              <a:rPr lang="en-US"/>
              <a:t>Enforces an administratively-defined security policy.</a:t>
            </a:r>
            <a:endParaRPr/>
          </a:p>
          <a:p>
            <a:pPr indent="-228600" lvl="1" marL="685800" rtl="0" algn="l">
              <a:lnSpc>
                <a:spcPct val="100000"/>
              </a:lnSpc>
              <a:spcBef>
                <a:spcPts val="500"/>
              </a:spcBef>
              <a:spcAft>
                <a:spcPts val="0"/>
              </a:spcAft>
              <a:buClr>
                <a:schemeClr val="dk1"/>
              </a:buClr>
              <a:buSzPts val="2400"/>
              <a:buChar char="•"/>
            </a:pPr>
            <a:r>
              <a:rPr lang="en-US"/>
              <a:t>Over all processes, objects, and operations.</a:t>
            </a:r>
            <a:endParaRPr/>
          </a:p>
          <a:p>
            <a:pPr indent="-228600" lvl="1" marL="685800" rtl="0" algn="l">
              <a:lnSpc>
                <a:spcPct val="100000"/>
              </a:lnSpc>
              <a:spcBef>
                <a:spcPts val="500"/>
              </a:spcBef>
              <a:spcAft>
                <a:spcPts val="0"/>
              </a:spcAft>
              <a:buClr>
                <a:schemeClr val="dk1"/>
              </a:buClr>
              <a:buSzPts val="2400"/>
              <a:buChar char="•"/>
            </a:pPr>
            <a:r>
              <a:rPr lang="en-US"/>
              <a:t>Based on security labels / contexts.</a:t>
            </a:r>
            <a:endParaRPr/>
          </a:p>
          <a:p>
            <a:pPr indent="-228600" lvl="0" marL="228600" rtl="0" algn="l">
              <a:lnSpc>
                <a:spcPct val="100000"/>
              </a:lnSpc>
              <a:spcBef>
                <a:spcPts val="1000"/>
              </a:spcBef>
              <a:spcAft>
                <a:spcPts val="0"/>
              </a:spcAft>
              <a:buClr>
                <a:schemeClr val="dk1"/>
              </a:buClr>
              <a:buSzPts val="2400"/>
              <a:buChar char="•"/>
            </a:pPr>
            <a:r>
              <a:rPr lang="en-US"/>
              <a:t>Can confine services and apps.</a:t>
            </a:r>
            <a:endParaRPr/>
          </a:p>
          <a:p>
            <a:pPr indent="-228600" lvl="1" marL="685800" rtl="0" algn="l">
              <a:lnSpc>
                <a:spcPct val="100000"/>
              </a:lnSpc>
              <a:spcBef>
                <a:spcPts val="500"/>
              </a:spcBef>
              <a:spcAft>
                <a:spcPts val="0"/>
              </a:spcAft>
              <a:buClr>
                <a:schemeClr val="dk1"/>
              </a:buClr>
              <a:buSzPts val="2400"/>
              <a:buChar char="•"/>
            </a:pPr>
            <a:r>
              <a:rPr lang="en-US"/>
              <a:t>Even services that run as “root” / superuser / uid-0.</a:t>
            </a:r>
            <a:endParaRPr/>
          </a:p>
          <a:p>
            <a:pPr indent="-228600" lvl="1" marL="685800" rtl="0" algn="l">
              <a:lnSpc>
                <a:spcPct val="100000"/>
              </a:lnSpc>
              <a:spcBef>
                <a:spcPts val="500"/>
              </a:spcBef>
              <a:spcAft>
                <a:spcPts val="0"/>
              </a:spcAft>
              <a:buClr>
                <a:schemeClr val="dk1"/>
              </a:buClr>
              <a:buSzPts val="2400"/>
              <a:buChar char="•"/>
            </a:pPr>
            <a:r>
              <a:rPr lang="en-US"/>
              <a:t>Protect from misuse, contain damage.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189" name="Google Shape;189;p21"/>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How is SELinux used?</a:t>
            </a:r>
            <a:endParaRPr/>
          </a:p>
        </p:txBody>
      </p:sp>
      <p:sp>
        <p:nvSpPr>
          <p:cNvPr id="190" name="Google Shape;190;p21"/>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400"/>
              <a:buChar char="•"/>
            </a:pPr>
            <a:r>
              <a:rPr lang="en-US"/>
              <a:t>Sandbox applications/services/containers/virtual machines</a:t>
            </a:r>
            <a:endParaRPr/>
          </a:p>
          <a:p>
            <a:pPr indent="-228600" lvl="1" marL="685800" rtl="0" algn="l">
              <a:lnSpc>
                <a:spcPct val="100000"/>
              </a:lnSpc>
              <a:spcBef>
                <a:spcPts val="500"/>
              </a:spcBef>
              <a:spcAft>
                <a:spcPts val="0"/>
              </a:spcAft>
              <a:buClr>
                <a:schemeClr val="dk1"/>
              </a:buClr>
              <a:buSzPts val="2400"/>
              <a:buChar char="•"/>
            </a:pPr>
            <a:r>
              <a:rPr lang="en-US"/>
              <a:t>Most commonly network-facing services, containers, and VMs</a:t>
            </a:r>
            <a:endParaRPr/>
          </a:p>
          <a:p>
            <a:pPr indent="-228600" lvl="0" marL="228600" rtl="0" algn="l">
              <a:lnSpc>
                <a:spcPct val="100000"/>
              </a:lnSpc>
              <a:spcBef>
                <a:spcPts val="1000"/>
              </a:spcBef>
              <a:spcAft>
                <a:spcPts val="0"/>
              </a:spcAft>
              <a:buClr>
                <a:schemeClr val="dk1"/>
              </a:buClr>
              <a:buSzPts val="2400"/>
              <a:buChar char="•"/>
            </a:pPr>
            <a:r>
              <a:rPr lang="en-US"/>
              <a:t>Enforce least privilege</a:t>
            </a:r>
            <a:endParaRPr/>
          </a:p>
          <a:p>
            <a:pPr indent="-228600" lvl="1" marL="685800" rtl="0" algn="l">
              <a:lnSpc>
                <a:spcPct val="100000"/>
              </a:lnSpc>
              <a:spcBef>
                <a:spcPts val="500"/>
              </a:spcBef>
              <a:spcAft>
                <a:spcPts val="0"/>
              </a:spcAft>
              <a:buClr>
                <a:schemeClr val="dk1"/>
              </a:buClr>
              <a:buSzPts val="2400"/>
              <a:buChar char="•"/>
            </a:pPr>
            <a:r>
              <a:rPr lang="en-US"/>
              <a:t>General goal of most security policies</a:t>
            </a:r>
            <a:endParaRPr/>
          </a:p>
          <a:p>
            <a:pPr indent="-228600" lvl="1" marL="685800" rtl="0" algn="l">
              <a:lnSpc>
                <a:spcPct val="100000"/>
              </a:lnSpc>
              <a:spcBef>
                <a:spcPts val="500"/>
              </a:spcBef>
              <a:spcAft>
                <a:spcPts val="0"/>
              </a:spcAft>
              <a:buClr>
                <a:schemeClr val="dk1"/>
              </a:buClr>
              <a:buSzPts val="2400"/>
              <a:buChar char="•"/>
            </a:pPr>
            <a:r>
              <a:rPr lang="en-US"/>
              <a:t>Even if an attacker can gain control, limit what they can do</a:t>
            </a:r>
            <a:endParaRPr/>
          </a:p>
          <a:p>
            <a:pPr indent="-228600" lvl="0" marL="228600" rtl="0" algn="l">
              <a:lnSpc>
                <a:spcPct val="100000"/>
              </a:lnSpc>
              <a:spcBef>
                <a:spcPts val="1000"/>
              </a:spcBef>
              <a:spcAft>
                <a:spcPts val="0"/>
              </a:spcAft>
              <a:buClr>
                <a:schemeClr val="dk1"/>
              </a:buClr>
              <a:buSzPts val="2400"/>
              <a:buChar char="•"/>
            </a:pPr>
            <a:r>
              <a:rPr lang="en-US"/>
              <a:t>Protect a program from the rest of the system</a:t>
            </a:r>
            <a:endParaRPr/>
          </a:p>
          <a:p>
            <a:pPr indent="-228600" lvl="0" marL="228600" rtl="0" algn="l">
              <a:lnSpc>
                <a:spcPct val="100000"/>
              </a:lnSpc>
              <a:spcBef>
                <a:spcPts val="1000"/>
              </a:spcBef>
              <a:spcAft>
                <a:spcPts val="0"/>
              </a:spcAft>
              <a:buClr>
                <a:schemeClr val="dk1"/>
              </a:buClr>
              <a:buSzPts val="2400"/>
              <a:buChar char="•"/>
            </a:pPr>
            <a:r>
              <a:rPr lang="en-US"/>
              <a:t>Create assured pipelines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197" name="Google Shape;197;p22"/>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Security Enhancements (SE) for Android</a:t>
            </a:r>
            <a:endParaRPr/>
          </a:p>
        </p:txBody>
      </p:sp>
      <p:sp>
        <p:nvSpPr>
          <p:cNvPr id="198" name="Google Shape;198;p22"/>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400"/>
              <a:buChar char="•"/>
            </a:pPr>
            <a:r>
              <a:rPr lang="en-US"/>
              <a:t>SE (for) Android was LACR’s open-source reference implementation for applying SELinux to Android to close critical Android security gaps.</a:t>
            </a:r>
            <a:endParaRPr/>
          </a:p>
          <a:p>
            <a:pPr indent="-228600" lvl="0" marL="228600" rtl="0" algn="l">
              <a:lnSpc>
                <a:spcPct val="100000"/>
              </a:lnSpc>
              <a:spcBef>
                <a:spcPts val="1000"/>
              </a:spcBef>
              <a:spcAft>
                <a:spcPts val="0"/>
              </a:spcAft>
              <a:buClr>
                <a:schemeClr val="dk1"/>
              </a:buClr>
              <a:buSzPts val="2400"/>
              <a:buChar char="•"/>
            </a:pPr>
            <a:r>
              <a:rPr lang="en-US"/>
              <a:t>It demonstrated effective use of SELinux in Android and is now fully integrated into mainline Android.</a:t>
            </a:r>
            <a:endParaRPr/>
          </a:p>
          <a:p>
            <a:pPr indent="-228600" lvl="0" marL="228600" rtl="0" algn="l">
              <a:lnSpc>
                <a:spcPct val="100000"/>
              </a:lnSpc>
              <a:spcBef>
                <a:spcPts val="1000"/>
              </a:spcBef>
              <a:spcAft>
                <a:spcPts val="0"/>
              </a:spcAft>
              <a:buClr>
                <a:schemeClr val="dk1"/>
              </a:buClr>
              <a:buSzPts val="2400"/>
              <a:buChar char="•"/>
            </a:pPr>
            <a:r>
              <a:rPr lang="en-US"/>
              <a:t>Mandatory for all Android devices running 5.0 or later, supported by Google’s Android security team and various Android device OEMs.</a:t>
            </a:r>
            <a:endParaRPr/>
          </a:p>
          <a:p>
            <a:pPr indent="-228600" lvl="0" marL="228600" rtl="0" algn="l">
              <a:lnSpc>
                <a:spcPct val="100000"/>
              </a:lnSpc>
              <a:spcBef>
                <a:spcPts val="1000"/>
              </a:spcBef>
              <a:spcAft>
                <a:spcPts val="0"/>
              </a:spcAft>
              <a:buClr>
                <a:schemeClr val="dk1"/>
              </a:buClr>
              <a:buSzPts val="2400"/>
              <a:buChar char="•"/>
            </a:pPr>
            <a:r>
              <a:rPr lang="en-US"/>
              <a:t>Today it is fully enforcing on more than 3.8 billion Android devices (99.9% of all active devices, everything running Android 5.0 or later).</a:t>
            </a:r>
            <a:endParaRPr/>
          </a:p>
          <a:p>
            <a:pPr indent="-76200" lvl="0" marL="228600" rtl="0" algn="l">
              <a:lnSpc>
                <a:spcPct val="100000"/>
              </a:lnSpc>
              <a:spcBef>
                <a:spcPts val="1000"/>
              </a:spcBef>
              <a:spcAft>
                <a:spcPts val="0"/>
              </a:spcAft>
              <a:buClr>
                <a:schemeClr val="dk1"/>
              </a:buClr>
              <a:buSzPts val="2400"/>
              <a:buNone/>
            </a:pPr>
            <a:r>
              <a:t/>
            </a:r>
            <a:endParaRPr/>
          </a:p>
          <a:p>
            <a:pPr indent="-76200" lvl="0" marL="228600" rtl="0" algn="l">
              <a:lnSpc>
                <a:spcPct val="100000"/>
              </a:lnSpc>
              <a:spcBef>
                <a:spcPts val="10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05" name="Google Shape;205;p2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Security Models</a:t>
            </a:r>
            <a:endParaRPr/>
          </a:p>
        </p:txBody>
      </p:sp>
      <p:sp>
        <p:nvSpPr>
          <p:cNvPr id="206" name="Google Shape;206;p23"/>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400"/>
              <a:buChar char="•"/>
            </a:pPr>
            <a:r>
              <a:rPr lang="en-US"/>
              <a:t>Implements four Mandatory Access Control (MAC) models:</a:t>
            </a:r>
            <a:endParaRPr/>
          </a:p>
          <a:p>
            <a:pPr indent="-228600" lvl="1" marL="685800" rtl="0" algn="l">
              <a:lnSpc>
                <a:spcPct val="100000"/>
              </a:lnSpc>
              <a:spcBef>
                <a:spcPts val="500"/>
              </a:spcBef>
              <a:spcAft>
                <a:spcPts val="0"/>
              </a:spcAft>
              <a:buClr>
                <a:schemeClr val="dk1"/>
              </a:buClr>
              <a:buSzPts val="2400"/>
              <a:buChar char="•"/>
            </a:pPr>
            <a:r>
              <a:rPr lang="en-US"/>
              <a:t>User-Based Access Control (UBAC)</a:t>
            </a:r>
            <a:endParaRPr/>
          </a:p>
          <a:p>
            <a:pPr indent="-228600" lvl="1" marL="685800" rtl="0" algn="l">
              <a:lnSpc>
                <a:spcPct val="100000"/>
              </a:lnSpc>
              <a:spcBef>
                <a:spcPts val="500"/>
              </a:spcBef>
              <a:spcAft>
                <a:spcPts val="0"/>
              </a:spcAft>
              <a:buClr>
                <a:schemeClr val="dk1"/>
              </a:buClr>
              <a:buSzPts val="2400"/>
              <a:buChar char="•"/>
            </a:pPr>
            <a:r>
              <a:rPr lang="en-US"/>
              <a:t>Role-Based Access Control (RBAC)</a:t>
            </a:r>
            <a:endParaRPr/>
          </a:p>
          <a:p>
            <a:pPr indent="-228600" lvl="1" marL="685800" rtl="0" algn="l">
              <a:lnSpc>
                <a:spcPct val="100000"/>
              </a:lnSpc>
              <a:spcBef>
                <a:spcPts val="500"/>
              </a:spcBef>
              <a:spcAft>
                <a:spcPts val="0"/>
              </a:spcAft>
              <a:buClr>
                <a:schemeClr val="dk1"/>
              </a:buClr>
              <a:buSzPts val="2400"/>
              <a:buChar char="•"/>
            </a:pPr>
            <a:r>
              <a:rPr lang="en-US"/>
              <a:t>Type Enforcement (TE)</a:t>
            </a:r>
            <a:endParaRPr/>
          </a:p>
          <a:p>
            <a:pPr indent="-228600" lvl="1" marL="685800" rtl="0" algn="l">
              <a:lnSpc>
                <a:spcPct val="100000"/>
              </a:lnSpc>
              <a:spcBef>
                <a:spcPts val="500"/>
              </a:spcBef>
              <a:spcAft>
                <a:spcPts val="0"/>
              </a:spcAft>
              <a:buClr>
                <a:schemeClr val="dk1"/>
              </a:buClr>
              <a:buSzPts val="2400"/>
              <a:buChar char="•"/>
            </a:pPr>
            <a:r>
              <a:rPr lang="en-US"/>
              <a:t>Multi-Level Security (MLS) or Multi-Category Security (MCS)</a:t>
            </a:r>
            <a:endParaRPr/>
          </a:p>
          <a:p>
            <a:pPr indent="-228600" lvl="0" marL="228600" rtl="0" algn="l">
              <a:lnSpc>
                <a:spcPct val="100000"/>
              </a:lnSpc>
              <a:spcBef>
                <a:spcPts val="1000"/>
              </a:spcBef>
              <a:spcAft>
                <a:spcPts val="0"/>
              </a:spcAft>
              <a:buClr>
                <a:schemeClr val="dk1"/>
              </a:buClr>
              <a:buSzPts val="2400"/>
              <a:buChar char="•"/>
            </a:pPr>
            <a:r>
              <a:rPr lang="en-US"/>
              <a:t>UBAC, RBAC, and MLS/MCS are effectively optional.</a:t>
            </a:r>
            <a:endParaRPr/>
          </a:p>
          <a:p>
            <a:pPr indent="-228600" lvl="0" marL="228600" rtl="0" algn="l">
              <a:lnSpc>
                <a:spcPct val="100000"/>
              </a:lnSpc>
              <a:spcBef>
                <a:spcPts val="1000"/>
              </a:spcBef>
              <a:spcAft>
                <a:spcPts val="0"/>
              </a:spcAft>
              <a:buClr>
                <a:schemeClr val="dk1"/>
              </a:buClr>
              <a:buSzPts val="2400"/>
              <a:buChar char="•"/>
            </a:pPr>
            <a:r>
              <a:rPr lang="en-US"/>
              <a:t>TE is the Lampson access matrix over “domains” and “types” – security equivalence classes for processes and objects (e.g. files, sockets).</a:t>
            </a:r>
            <a:endParaRPr/>
          </a:p>
          <a:p>
            <a:pPr indent="-228600" lvl="0" marL="228600" rtl="0" algn="l">
              <a:lnSpc>
                <a:spcPct val="100000"/>
              </a:lnSpc>
              <a:spcBef>
                <a:spcPts val="1000"/>
              </a:spcBef>
              <a:spcAft>
                <a:spcPts val="0"/>
              </a:spcAft>
              <a:buClr>
                <a:schemeClr val="dk1"/>
              </a:buClr>
              <a:buSzPts val="2400"/>
              <a:buChar char="•"/>
            </a:pPr>
            <a:r>
              <a:rPr lang="en-US"/>
              <a:t>All models are configuration-driven.</a:t>
            </a:r>
            <a:endParaRPr/>
          </a:p>
          <a:p>
            <a:pPr indent="-76200" lvl="0" marL="228600" rtl="0" algn="l">
              <a:lnSpc>
                <a:spcPct val="100000"/>
              </a:lnSpc>
              <a:spcBef>
                <a:spcPts val="1000"/>
              </a:spcBef>
              <a:spcAft>
                <a:spcPts val="0"/>
              </a:spcAft>
              <a:buClr>
                <a:schemeClr val="dk1"/>
              </a:buClr>
              <a:buSzPts val="2400"/>
              <a:buNone/>
            </a:pPr>
            <a:r>
              <a:t/>
            </a:r>
            <a:endParaRPr/>
          </a:p>
          <a:p>
            <a:pPr indent="-76200" lvl="0" marL="228600" rtl="0" algn="l">
              <a:lnSpc>
                <a:spcPct val="100000"/>
              </a:lnSpc>
              <a:spcBef>
                <a:spcPts val="10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13" name="Google Shape;213;p24"/>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Labeling</a:t>
            </a:r>
            <a:endParaRPr/>
          </a:p>
        </p:txBody>
      </p:sp>
      <p:sp>
        <p:nvSpPr>
          <p:cNvPr id="214" name="Google Shape;214;p24"/>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2400"/>
              <a:buChar char="•"/>
            </a:pPr>
            <a:r>
              <a:rPr lang="en-US"/>
              <a:t>Each process and object is labeled with a security context.</a:t>
            </a:r>
            <a:endParaRPr/>
          </a:p>
          <a:p>
            <a:pPr indent="-228600" lvl="1" marL="685800" rtl="0" algn="l">
              <a:lnSpc>
                <a:spcPct val="100000"/>
              </a:lnSpc>
              <a:spcBef>
                <a:spcPts val="500"/>
              </a:spcBef>
              <a:spcAft>
                <a:spcPts val="0"/>
              </a:spcAft>
              <a:buClr>
                <a:schemeClr val="dk1"/>
              </a:buClr>
              <a:buSzPts val="2400"/>
              <a:buChar char="•"/>
            </a:pPr>
            <a:r>
              <a:rPr lang="en-US"/>
              <a:t>user:role:</a:t>
            </a:r>
            <a:r>
              <a:rPr b="1" lang="en-US"/>
              <a:t>type</a:t>
            </a:r>
            <a:r>
              <a:rPr lang="en-US"/>
              <a:t>[:lowsens[:</a:t>
            </a:r>
            <a:r>
              <a:rPr i="1" lang="en-US"/>
              <a:t>lowcats</a:t>
            </a:r>
            <a:r>
              <a:rPr lang="en-US"/>
              <a:t>][-highsens[:</a:t>
            </a:r>
            <a:r>
              <a:rPr i="1" lang="en-US"/>
              <a:t>highcats</a:t>
            </a:r>
            <a:r>
              <a:rPr lang="en-US"/>
              <a:t>]]]</a:t>
            </a:r>
            <a:endParaRPr/>
          </a:p>
          <a:p>
            <a:pPr indent="-228600" lvl="0" marL="228600" rtl="0" algn="l">
              <a:lnSpc>
                <a:spcPct val="100000"/>
              </a:lnSpc>
              <a:spcBef>
                <a:spcPts val="1000"/>
              </a:spcBef>
              <a:spcAft>
                <a:spcPts val="0"/>
              </a:spcAft>
              <a:buClr>
                <a:schemeClr val="dk1"/>
              </a:buClr>
              <a:buSzPts val="2400"/>
              <a:buChar char="•"/>
            </a:pPr>
            <a:r>
              <a:rPr lang="en-US"/>
              <a:t>Process types are also called domains.</a:t>
            </a:r>
            <a:endParaRPr/>
          </a:p>
          <a:p>
            <a:pPr indent="-228600" lvl="0" marL="228600" rtl="0" algn="l">
              <a:lnSpc>
                <a:spcPct val="100000"/>
              </a:lnSpc>
              <a:spcBef>
                <a:spcPts val="1000"/>
              </a:spcBef>
              <a:spcAft>
                <a:spcPts val="0"/>
              </a:spcAft>
              <a:buClr>
                <a:schemeClr val="dk1"/>
              </a:buClr>
              <a:buSzPts val="2400"/>
              <a:buChar char="•"/>
            </a:pPr>
            <a:r>
              <a:rPr lang="en-US"/>
              <a:t>Domains and types are security equivalence classes.</a:t>
            </a:r>
            <a:endParaRPr/>
          </a:p>
          <a:p>
            <a:pPr indent="-228600" lvl="1" marL="685800" rtl="0" algn="l">
              <a:lnSpc>
                <a:spcPct val="100000"/>
              </a:lnSpc>
              <a:spcBef>
                <a:spcPts val="500"/>
              </a:spcBef>
              <a:spcAft>
                <a:spcPts val="0"/>
              </a:spcAft>
              <a:buClr>
                <a:schemeClr val="dk1"/>
              </a:buClr>
              <a:buSzPts val="2400"/>
              <a:buChar char="•"/>
            </a:pPr>
            <a:r>
              <a:rPr lang="en-US"/>
              <a:t>Same domain/type =&gt; same permissions.</a:t>
            </a:r>
            <a:endParaRPr/>
          </a:p>
          <a:p>
            <a:pPr indent="-228600" lvl="0" marL="228600" rtl="0" algn="l">
              <a:lnSpc>
                <a:spcPct val="100000"/>
              </a:lnSpc>
              <a:spcBef>
                <a:spcPts val="1000"/>
              </a:spcBef>
              <a:spcAft>
                <a:spcPts val="0"/>
              </a:spcAft>
              <a:buClr>
                <a:schemeClr val="dk1"/>
              </a:buClr>
              <a:buSzPts val="2400"/>
              <a:buChar char="•"/>
            </a:pPr>
            <a:r>
              <a:rPr lang="en-US"/>
              <a:t>Visible via id -Z, ps -Z (or cat /proc/pid/attr/current), ls -Z (or getfattr -n security.selinux /path/to/file), ...</a:t>
            </a:r>
            <a:endParaRPr/>
          </a:p>
          <a:p>
            <a:pPr indent="-76200" lvl="0" marL="228600" rtl="0" algn="l">
              <a:lnSpc>
                <a:spcPct val="100000"/>
              </a:lnSpc>
              <a:spcBef>
                <a:spcPts val="1000"/>
              </a:spcBef>
              <a:spcAft>
                <a:spcPts val="0"/>
              </a:spcAft>
              <a:buClr>
                <a:schemeClr val="dk1"/>
              </a:buClr>
              <a:buSzPts val="2400"/>
              <a:buNone/>
            </a:pPr>
            <a:r>
              <a:t/>
            </a:r>
            <a:endParaRPr/>
          </a:p>
          <a:p>
            <a:pPr indent="-76200" lvl="0" marL="228600" rtl="0" algn="l">
              <a:lnSpc>
                <a:spcPct val="100000"/>
              </a:lnSpc>
              <a:spcBef>
                <a:spcPts val="10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21" name="Google Shape;221;p25"/>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Android Process Labeling Examples</a:t>
            </a:r>
            <a:endParaRPr/>
          </a:p>
        </p:txBody>
      </p:sp>
      <p:sp>
        <p:nvSpPr>
          <p:cNvPr id="222" name="Google Shape;222;p25"/>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init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system_server</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system_app</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untrusted_app</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c0,c256,c512,c768</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untrusted_app_25</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c512,c768</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isolated_app</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c512,c768</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ephemeral_app</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c0,c256,c512,c768</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priv_app</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c512,c768</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u:r:</a:t>
            </a:r>
            <a:r>
              <a:rPr b="1" lang="en-US">
                <a:solidFill>
                  <a:srgbClr val="000000"/>
                </a:solidFill>
                <a:latin typeface="Calibri"/>
                <a:ea typeface="Calibri"/>
                <a:cs typeface="Calibri"/>
                <a:sym typeface="Calibri"/>
              </a:rPr>
              <a:t>gmscore_app</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c512,c768</a:t>
            </a:r>
            <a:endParaRPr/>
          </a:p>
          <a:p>
            <a:pPr indent="-76200" lvl="0" marL="228600" rtl="0" algn="l">
              <a:lnSpc>
                <a:spcPct val="100000"/>
              </a:lnSpc>
              <a:spcBef>
                <a:spcPts val="10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29" name="Google Shape;229;p26"/>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Android File Labeling Examples</a:t>
            </a:r>
            <a:endParaRPr/>
          </a:p>
        </p:txBody>
      </p:sp>
      <p:sp>
        <p:nvSpPr>
          <p:cNvPr id="230" name="Google Shape;230;p26"/>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u:object_r:</a:t>
            </a:r>
            <a:r>
              <a:rPr b="1" lang="en-US">
                <a:solidFill>
                  <a:srgbClr val="000000"/>
                </a:solidFill>
                <a:latin typeface="Calibri"/>
                <a:ea typeface="Calibri"/>
                <a:cs typeface="Calibri"/>
                <a:sym typeface="Calibri"/>
              </a:rPr>
              <a:t>init_exec</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u:object_r:</a:t>
            </a:r>
            <a:r>
              <a:rPr b="1" lang="en-US">
                <a:solidFill>
                  <a:srgbClr val="000000"/>
                </a:solidFill>
                <a:latin typeface="Calibri"/>
                <a:ea typeface="Calibri"/>
                <a:cs typeface="Calibri"/>
                <a:sym typeface="Calibri"/>
              </a:rPr>
              <a:t>system_file</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u:object_r:</a:t>
            </a:r>
            <a:r>
              <a:rPr b="1" lang="en-US">
                <a:solidFill>
                  <a:srgbClr val="000000"/>
                </a:solidFill>
                <a:latin typeface="Calibri"/>
                <a:ea typeface="Calibri"/>
                <a:cs typeface="Calibri"/>
                <a:sym typeface="Calibri"/>
              </a:rPr>
              <a:t>system_data_file</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u:object_r:</a:t>
            </a:r>
            <a:r>
              <a:rPr b="1" lang="en-US">
                <a:solidFill>
                  <a:srgbClr val="000000"/>
                </a:solidFill>
                <a:latin typeface="Calibri"/>
                <a:ea typeface="Calibri"/>
                <a:cs typeface="Calibri"/>
                <a:sym typeface="Calibri"/>
              </a:rPr>
              <a:t>system_app_data_file</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u:object_r:</a:t>
            </a:r>
            <a:r>
              <a:rPr b="1" lang="en-US">
                <a:solidFill>
                  <a:srgbClr val="000000"/>
                </a:solidFill>
                <a:latin typeface="Calibri"/>
                <a:ea typeface="Calibri"/>
                <a:cs typeface="Calibri"/>
                <a:sym typeface="Calibri"/>
              </a:rPr>
              <a:t>app_data_file</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c0,c256,c512,c768</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u:object_r:</a:t>
            </a:r>
            <a:r>
              <a:rPr b="1" lang="en-US">
                <a:solidFill>
                  <a:srgbClr val="000000"/>
                </a:solidFill>
                <a:latin typeface="Calibri"/>
                <a:ea typeface="Calibri"/>
                <a:cs typeface="Calibri"/>
                <a:sym typeface="Calibri"/>
              </a:rPr>
              <a:t>app_data_file</a:t>
            </a:r>
            <a:r>
              <a:rPr lang="en-US">
                <a:solidFill>
                  <a:srgbClr val="000000"/>
                </a:solidFill>
                <a:latin typeface="Calibri"/>
                <a:ea typeface="Calibri"/>
                <a:cs typeface="Calibri"/>
                <a:sym typeface="Calibri"/>
              </a:rPr>
              <a:t>:s0:</a:t>
            </a:r>
            <a:r>
              <a:rPr i="1" lang="en-US">
                <a:solidFill>
                  <a:srgbClr val="000000"/>
                </a:solidFill>
                <a:latin typeface="Calibri"/>
                <a:ea typeface="Calibri"/>
                <a:cs typeface="Calibri"/>
                <a:sym typeface="Calibri"/>
              </a:rPr>
              <a:t>c512,c768</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7"/>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37" name="Google Shape;237;p27"/>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Linux Process Labeling Examples</a:t>
            </a:r>
            <a:endParaRPr/>
          </a:p>
        </p:txBody>
      </p:sp>
      <p:sp>
        <p:nvSpPr>
          <p:cNvPr id="238" name="Google Shape;238;p27"/>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system_u:system_r:</a:t>
            </a:r>
            <a:r>
              <a:rPr b="1" lang="en-US">
                <a:solidFill>
                  <a:srgbClr val="000000"/>
                </a:solidFill>
                <a:latin typeface="Calibri"/>
                <a:ea typeface="Calibri"/>
                <a:cs typeface="Calibri"/>
                <a:sym typeface="Calibri"/>
              </a:rPr>
              <a:t>init_t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system_u:system_r:</a:t>
            </a:r>
            <a:r>
              <a:rPr b="1" lang="en-US">
                <a:solidFill>
                  <a:srgbClr val="000000"/>
                </a:solidFill>
                <a:latin typeface="Calibri"/>
                <a:ea typeface="Calibri"/>
                <a:cs typeface="Calibri"/>
                <a:sym typeface="Calibri"/>
              </a:rPr>
              <a:t>auditd_t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system_u:system_r:</a:t>
            </a:r>
            <a:r>
              <a:rPr b="1" lang="en-US">
                <a:solidFill>
                  <a:srgbClr val="000000"/>
                </a:solidFill>
                <a:latin typeface="Calibri"/>
                <a:ea typeface="Calibri"/>
                <a:cs typeface="Calibri"/>
                <a:sym typeface="Calibri"/>
              </a:rPr>
              <a:t>system_dbusd_t</a:t>
            </a:r>
            <a:r>
              <a:rPr lang="en-US">
                <a:solidFill>
                  <a:srgbClr val="000000"/>
                </a:solidFill>
                <a:latin typeface="Calibri"/>
                <a:ea typeface="Calibri"/>
                <a:cs typeface="Calibri"/>
                <a:sym typeface="Calibri"/>
              </a:rPr>
              <a:t>:s0-s0:</a:t>
            </a:r>
            <a:r>
              <a:rPr i="1" lang="en-US">
                <a:solidFill>
                  <a:srgbClr val="000000"/>
                </a:solidFill>
                <a:latin typeface="Calibri"/>
                <a:ea typeface="Calibri"/>
                <a:cs typeface="Calibri"/>
                <a:sym typeface="Calibri"/>
              </a:rPr>
              <a:t>c0.c1023</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system_u:system_r:</a:t>
            </a:r>
            <a:r>
              <a:rPr b="1" lang="en-US">
                <a:solidFill>
                  <a:srgbClr val="000000"/>
                </a:solidFill>
                <a:latin typeface="Calibri"/>
                <a:ea typeface="Calibri"/>
                <a:cs typeface="Calibri"/>
                <a:sym typeface="Calibri"/>
              </a:rPr>
              <a:t>httpd_t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system_u:system_r:</a:t>
            </a:r>
            <a:r>
              <a:rPr b="1" lang="en-US">
                <a:solidFill>
                  <a:srgbClr val="000000"/>
                </a:solidFill>
                <a:latin typeface="Calibri"/>
                <a:ea typeface="Calibri"/>
                <a:cs typeface="Calibri"/>
                <a:sym typeface="Calibri"/>
              </a:rPr>
              <a:t>unconfined_service_t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unconfined_u:unconfined_r:</a:t>
            </a:r>
            <a:r>
              <a:rPr b="1" lang="en-US">
                <a:solidFill>
                  <a:srgbClr val="000000"/>
                </a:solidFill>
                <a:latin typeface="Calibri"/>
                <a:ea typeface="Calibri"/>
                <a:cs typeface="Calibri"/>
                <a:sym typeface="Calibri"/>
              </a:rPr>
              <a:t>unconfined_t</a:t>
            </a:r>
            <a:r>
              <a:rPr lang="en-US">
                <a:solidFill>
                  <a:srgbClr val="000000"/>
                </a:solidFill>
                <a:latin typeface="Calibri"/>
                <a:ea typeface="Calibri"/>
                <a:cs typeface="Calibri"/>
                <a:sym typeface="Calibri"/>
              </a:rPr>
              <a:t>:s0-s0:</a:t>
            </a:r>
            <a:r>
              <a:rPr i="1" lang="en-US">
                <a:solidFill>
                  <a:srgbClr val="000000"/>
                </a:solidFill>
                <a:latin typeface="Calibri"/>
                <a:ea typeface="Calibri"/>
                <a:cs typeface="Calibri"/>
                <a:sym typeface="Calibri"/>
              </a:rPr>
              <a:t>c0.c1023</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user_u:user_r:</a:t>
            </a:r>
            <a:r>
              <a:rPr b="1" lang="en-US">
                <a:solidFill>
                  <a:srgbClr val="000000"/>
                </a:solidFill>
                <a:latin typeface="Calibri"/>
                <a:ea typeface="Calibri"/>
                <a:cs typeface="Calibri"/>
                <a:sym typeface="Calibri"/>
              </a:rPr>
              <a:t>user_t</a:t>
            </a:r>
            <a:r>
              <a:rPr lang="en-US">
                <a:solidFill>
                  <a:srgbClr val="000000"/>
                </a:solidFill>
                <a:latin typeface="Calibri"/>
                <a:ea typeface="Calibri"/>
                <a:cs typeface="Calibri"/>
                <a:sym typeface="Calibri"/>
              </a:rPr>
              <a:t>:s0-s0:</a:t>
            </a:r>
            <a:r>
              <a:rPr i="1" lang="en-US">
                <a:solidFill>
                  <a:srgbClr val="000000"/>
                </a:solidFill>
                <a:latin typeface="Calibri"/>
                <a:ea typeface="Calibri"/>
                <a:cs typeface="Calibri"/>
                <a:sym typeface="Calibri"/>
              </a:rPr>
              <a:t>c0.c1023</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staff_u:staff_r:</a:t>
            </a:r>
            <a:r>
              <a:rPr b="1" lang="en-US">
                <a:solidFill>
                  <a:srgbClr val="000000"/>
                </a:solidFill>
                <a:latin typeface="Calibri"/>
                <a:ea typeface="Calibri"/>
                <a:cs typeface="Calibri"/>
                <a:sym typeface="Calibri"/>
              </a:rPr>
              <a:t>staff_t</a:t>
            </a:r>
            <a:r>
              <a:rPr lang="en-US">
                <a:solidFill>
                  <a:srgbClr val="000000"/>
                </a:solidFill>
                <a:latin typeface="Calibri"/>
                <a:ea typeface="Calibri"/>
                <a:cs typeface="Calibri"/>
                <a:sym typeface="Calibri"/>
              </a:rPr>
              <a:t>:s0-s0:</a:t>
            </a:r>
            <a:r>
              <a:rPr i="1" lang="en-US">
                <a:solidFill>
                  <a:srgbClr val="000000"/>
                </a:solidFill>
                <a:latin typeface="Calibri"/>
                <a:ea typeface="Calibri"/>
                <a:cs typeface="Calibri"/>
                <a:sym typeface="Calibri"/>
              </a:rPr>
              <a:t>c0.c1023</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sysadm_u:sysadm_r:</a:t>
            </a:r>
            <a:r>
              <a:rPr b="1" lang="en-US">
                <a:solidFill>
                  <a:srgbClr val="000000"/>
                </a:solidFill>
                <a:latin typeface="Calibri"/>
                <a:ea typeface="Calibri"/>
                <a:cs typeface="Calibri"/>
                <a:sym typeface="Calibri"/>
              </a:rPr>
              <a:t>sysadm_t</a:t>
            </a:r>
            <a:r>
              <a:rPr lang="en-US">
                <a:solidFill>
                  <a:srgbClr val="000000"/>
                </a:solidFill>
                <a:latin typeface="Calibri"/>
                <a:ea typeface="Calibri"/>
                <a:cs typeface="Calibri"/>
                <a:sym typeface="Calibri"/>
              </a:rPr>
              <a:t>:s0-s0:</a:t>
            </a:r>
            <a:r>
              <a:rPr i="1" lang="en-US">
                <a:solidFill>
                  <a:srgbClr val="000000"/>
                </a:solidFill>
                <a:latin typeface="Calibri"/>
                <a:ea typeface="Calibri"/>
                <a:cs typeface="Calibri"/>
                <a:sym typeface="Calibri"/>
              </a:rPr>
              <a:t>c0.c1023</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45" name="Google Shape;245;p2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Linux File Labeling Examples</a:t>
            </a:r>
            <a:endParaRPr/>
          </a:p>
        </p:txBody>
      </p:sp>
      <p:sp>
        <p:nvSpPr>
          <p:cNvPr id="246" name="Google Shape;246;p28"/>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init_exec_t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auditd_exec_t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dbusd_exec_t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httpd_exec_t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bin_t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etc_t</a:t>
            </a:r>
            <a:r>
              <a:rPr lang="en-US">
                <a:solidFill>
                  <a:srgbClr val="000000"/>
                </a:solidFill>
                <a:latin typeface="Calibri"/>
                <a:ea typeface="Calibri"/>
                <a:cs typeface="Calibri"/>
                <a:sym typeface="Calibri"/>
              </a:rPr>
              <a:t>:s0</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system_u:object_r:</a:t>
            </a:r>
            <a:r>
              <a:rPr b="1" lang="en-US">
                <a:solidFill>
                  <a:srgbClr val="000000"/>
                </a:solidFill>
                <a:latin typeface="Calibri"/>
                <a:ea typeface="Calibri"/>
                <a:cs typeface="Calibri"/>
                <a:sym typeface="Calibri"/>
              </a:rPr>
              <a:t>shadow_t</a:t>
            </a:r>
            <a:r>
              <a:rPr lang="en-US">
                <a:solidFill>
                  <a:srgbClr val="000000"/>
                </a:solidFill>
                <a:latin typeface="Calibri"/>
                <a:ea typeface="Calibri"/>
                <a:cs typeface="Calibri"/>
                <a:sym typeface="Calibri"/>
              </a:rPr>
              <a:t>:s0</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53" name="Google Shape;253;p2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Policy</a:t>
            </a:r>
            <a:endParaRPr/>
          </a:p>
        </p:txBody>
      </p:sp>
      <p:sp>
        <p:nvSpPr>
          <p:cNvPr id="254" name="Google Shape;254;p29"/>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The security policy configuration defines rules governing:</a:t>
            </a:r>
            <a:endParaRPr/>
          </a:p>
          <a:p>
            <a:pPr indent="-228600" lvl="1" marL="685800" rtl="0" algn="l">
              <a:lnSpc>
                <a:spcPct val="100000"/>
              </a:lnSpc>
              <a:spcBef>
                <a:spcPts val="500"/>
              </a:spcBef>
              <a:spcAft>
                <a:spcPts val="0"/>
              </a:spcAft>
              <a:buClr>
                <a:srgbClr val="000000"/>
              </a:buClr>
              <a:buSzPts val="2800"/>
              <a:buChar char="•"/>
            </a:pPr>
            <a:r>
              <a:rPr lang="en-US" sz="2800">
                <a:solidFill>
                  <a:srgbClr val="000000"/>
                </a:solidFill>
                <a:latin typeface="Calibri"/>
                <a:ea typeface="Calibri"/>
                <a:cs typeface="Calibri"/>
                <a:sym typeface="Calibri"/>
              </a:rPr>
              <a:t>how to label processes and objects, and</a:t>
            </a:r>
            <a:endParaRPr/>
          </a:p>
          <a:p>
            <a:pPr indent="-228600" lvl="1" marL="685800" rtl="0" algn="l">
              <a:lnSpc>
                <a:spcPct val="100000"/>
              </a:lnSpc>
              <a:spcBef>
                <a:spcPts val="1634"/>
              </a:spcBef>
              <a:spcAft>
                <a:spcPts val="0"/>
              </a:spcAft>
              <a:buClr>
                <a:srgbClr val="000000"/>
              </a:buClr>
              <a:buSzPts val="2800"/>
              <a:buChar char="•"/>
            </a:pPr>
            <a:r>
              <a:rPr lang="en-US" sz="2800">
                <a:solidFill>
                  <a:srgbClr val="000000"/>
                </a:solidFill>
                <a:latin typeface="Calibri"/>
                <a:ea typeface="Calibri"/>
                <a:cs typeface="Calibri"/>
                <a:sym typeface="Calibri"/>
              </a:rPr>
              <a:t>how processes can interact with each other and with objects.</a:t>
            </a:r>
            <a:endParaRPr/>
          </a:p>
          <a:p>
            <a:pPr indent="-228600" lvl="0" marL="228600" rtl="0" algn="l">
              <a:lnSpc>
                <a:spcPct val="100000"/>
              </a:lnSpc>
              <a:spcBef>
                <a:spcPts val="2134"/>
              </a:spcBef>
              <a:spcAft>
                <a:spcPts val="0"/>
              </a:spcAft>
              <a:buClr>
                <a:srgbClr val="808080"/>
              </a:buClr>
              <a:buSzPts val="2800"/>
              <a:buChar char="•"/>
            </a:pPr>
            <a:r>
              <a:rPr lang="en-US" sz="2800">
                <a:solidFill>
                  <a:srgbClr val="000000"/>
                </a:solidFill>
                <a:latin typeface="Calibri"/>
                <a:ea typeface="Calibri"/>
                <a:cs typeface="Calibri"/>
                <a:sym typeface="Calibri"/>
              </a:rPr>
              <a:t>No processes are exempt from the policy:</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Not overridden by uid-0 or Linux capabilities.</a:t>
            </a:r>
            <a:endParaRPr/>
          </a:p>
          <a:p>
            <a:pPr indent="-228600" lvl="1" marL="685800" rtl="0" algn="l">
              <a:lnSpc>
                <a:spcPct val="100000"/>
              </a:lnSpc>
              <a:spcBef>
                <a:spcPts val="1634"/>
              </a:spcBef>
              <a:spcAft>
                <a:spcPts val="0"/>
              </a:spcAft>
              <a:buClr>
                <a:srgbClr val="000000"/>
              </a:buClr>
              <a:buSzPts val="2800"/>
              <a:buChar char="•"/>
            </a:pPr>
            <a:r>
              <a:rPr lang="en-US" sz="2800">
                <a:solidFill>
                  <a:srgbClr val="000000"/>
                </a:solidFill>
                <a:latin typeface="Calibri"/>
                <a:ea typeface="Calibri"/>
                <a:cs typeface="Calibri"/>
                <a:sym typeface="Calibri"/>
              </a:rPr>
              <a:t>Deny by default; must explicitly allow all actions.</a:t>
            </a:r>
            <a:endParaRPr/>
          </a:p>
          <a:p>
            <a:pPr indent="-76200" lvl="1" marL="685800" rtl="0" algn="l">
              <a:lnSpc>
                <a:spcPct val="100000"/>
              </a:lnSpc>
              <a:spcBef>
                <a:spcPts val="1634"/>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61" name="Google Shape;261;p3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Rule Abstractions</a:t>
            </a:r>
            <a:endParaRPr/>
          </a:p>
        </p:txBody>
      </p:sp>
      <p:sp>
        <p:nvSpPr>
          <p:cNvPr id="262" name="Google Shape;262;p30"/>
          <p:cNvSpPr txBox="1"/>
          <p:nvPr>
            <p:ph idx="2" type="body"/>
          </p:nvPr>
        </p:nvSpPr>
        <p:spPr>
          <a:xfrm>
            <a:off x="838200" y="1825624"/>
            <a:ext cx="10515600" cy="4232275"/>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Primarily written in terms of domains, types, </a:t>
            </a:r>
            <a:r>
              <a:rPr b="1" lang="en-US" sz="2800">
                <a:solidFill>
                  <a:srgbClr val="000000"/>
                </a:solidFill>
                <a:latin typeface="Calibri"/>
                <a:ea typeface="Calibri"/>
                <a:cs typeface="Calibri"/>
                <a:sym typeface="Calibri"/>
              </a:rPr>
              <a:t>attributes</a:t>
            </a:r>
            <a:r>
              <a:rPr lang="en-US" sz="2800">
                <a:solidFill>
                  <a:srgbClr val="000000"/>
                </a:solidFill>
                <a:latin typeface="Calibri"/>
                <a:ea typeface="Calibri"/>
                <a:cs typeface="Calibri"/>
                <a:sym typeface="Calibri"/>
              </a:rPr>
              <a:t>, </a:t>
            </a:r>
            <a:r>
              <a:rPr b="1" lang="en-US" sz="2800">
                <a:solidFill>
                  <a:srgbClr val="000000"/>
                </a:solidFill>
                <a:latin typeface="Calibri"/>
                <a:ea typeface="Calibri"/>
                <a:cs typeface="Calibri"/>
                <a:sym typeface="Calibri"/>
              </a:rPr>
              <a:t>object classes</a:t>
            </a:r>
            <a:r>
              <a:rPr lang="en-US" sz="2800">
                <a:solidFill>
                  <a:srgbClr val="000000"/>
                </a:solidFill>
                <a:latin typeface="Calibri"/>
                <a:ea typeface="Calibri"/>
                <a:cs typeface="Calibri"/>
                <a:sym typeface="Calibri"/>
              </a:rPr>
              <a:t>, and </a:t>
            </a:r>
            <a:r>
              <a:rPr b="1" lang="en-US" sz="2800">
                <a:solidFill>
                  <a:srgbClr val="000000"/>
                </a:solidFill>
                <a:latin typeface="Calibri"/>
                <a:ea typeface="Calibri"/>
                <a:cs typeface="Calibri"/>
                <a:sym typeface="Calibri"/>
              </a:rPr>
              <a:t>permissions</a:t>
            </a:r>
            <a:r>
              <a:rPr lang="en-US" sz="2800">
                <a:solidFill>
                  <a:srgbClr val="000000"/>
                </a:solidFill>
                <a:latin typeface="Calibri"/>
                <a:ea typeface="Calibri"/>
                <a:cs typeface="Calibri"/>
                <a:sym typeface="Calibri"/>
              </a:rPr>
              <a:t>. Domains and types already defined.</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Attribute</a:t>
            </a:r>
            <a:r>
              <a:rPr lang="en-US" sz="2800">
                <a:solidFill>
                  <a:srgbClr val="000000"/>
                </a:solidFill>
                <a:latin typeface="Calibri"/>
                <a:ea typeface="Calibri"/>
                <a:cs typeface="Calibri"/>
                <a:sym typeface="Calibri"/>
              </a:rPr>
              <a:t>: A named set of domains or types, used to express the entire set in a single rule.</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Object Class</a:t>
            </a:r>
            <a:r>
              <a:rPr lang="en-US" sz="2800">
                <a:solidFill>
                  <a:srgbClr val="000000"/>
                </a:solidFill>
                <a:latin typeface="Calibri"/>
                <a:ea typeface="Calibri"/>
                <a:cs typeface="Calibri"/>
                <a:sym typeface="Calibri"/>
              </a:rPr>
              <a:t>: The kind of target object being acted upon. Separate class for each kind of file or socket.</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Permission</a:t>
            </a:r>
            <a:r>
              <a:rPr lang="en-US" sz="2800">
                <a:solidFill>
                  <a:srgbClr val="000000"/>
                </a:solidFill>
                <a:latin typeface="Calibri"/>
                <a:ea typeface="Calibri"/>
                <a:cs typeface="Calibri"/>
                <a:sym typeface="Calibri"/>
              </a:rPr>
              <a:t>:  Per object-class permission checked for a given operation.</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Permissions for the same class are grouped into </a:t>
            </a:r>
            <a:r>
              <a:rPr b="1" lang="en-US" sz="2800">
                <a:solidFill>
                  <a:srgbClr val="000000"/>
                </a:solidFill>
                <a:latin typeface="Calibri"/>
                <a:ea typeface="Calibri"/>
                <a:cs typeface="Calibri"/>
                <a:sym typeface="Calibri"/>
              </a:rPr>
              <a:t>Access Vectors</a:t>
            </a:r>
            <a:r>
              <a:rPr lang="en-US" sz="2800">
                <a:solidFill>
                  <a:srgbClr val="000000"/>
                </a:solidFill>
                <a:latin typeface="Calibri"/>
                <a:ea typeface="Calibri"/>
                <a:cs typeface="Calibri"/>
                <a:sym typeface="Calibri"/>
              </a:rPr>
              <a:t> and cached by the </a:t>
            </a:r>
            <a:r>
              <a:rPr b="1" lang="en-US" sz="2800">
                <a:solidFill>
                  <a:srgbClr val="000000"/>
                </a:solidFill>
                <a:latin typeface="Calibri"/>
                <a:ea typeface="Calibri"/>
                <a:cs typeface="Calibri"/>
                <a:sym typeface="Calibri"/>
              </a:rPr>
              <a:t>Access Vector Cache</a:t>
            </a:r>
            <a:r>
              <a:rPr lang="en-US" sz="2800">
                <a:solidFill>
                  <a:srgbClr val="000000"/>
                </a:solidFill>
                <a:latin typeface="Calibri"/>
                <a:ea typeface="Calibri"/>
                <a:cs typeface="Calibri"/>
                <a:sym typeface="Calibri"/>
              </a:rPr>
              <a:t> (AVC).</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69" name="Google Shape;269;p31"/>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SELinux: Example Attributes</a:t>
            </a:r>
            <a:endParaRPr/>
          </a:p>
        </p:txBody>
      </p:sp>
      <p:sp>
        <p:nvSpPr>
          <p:cNvPr id="270" name="Google Shape;270;p31"/>
          <p:cNvSpPr txBox="1"/>
          <p:nvPr>
            <p:ph idx="2" type="body"/>
          </p:nvPr>
        </p:nvSpPr>
        <p:spPr>
          <a:xfrm>
            <a:off x="838200" y="1825624"/>
            <a:ext cx="10515600" cy="4232275"/>
          </a:xfrm>
          <a:prstGeom prst="rect">
            <a:avLst/>
          </a:prstGeom>
          <a:noFill/>
          <a:ln>
            <a:noFill/>
          </a:ln>
        </p:spPr>
        <p:txBody>
          <a:bodyPr anchorCtr="0" anchor="t" bIns="45700" lIns="91425" spcFirstLastPara="1" rIns="91425" wrap="square" tIns="45700">
            <a:noAutofit/>
          </a:bodyPr>
          <a:lstStyle/>
          <a:p>
            <a:pPr indent="-76200" lvl="1" marL="685800" rtl="0" algn="l">
              <a:lnSpc>
                <a:spcPct val="100000"/>
              </a:lnSpc>
              <a:spcBef>
                <a:spcPts val="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graphicFrame>
        <p:nvGraphicFramePr>
          <p:cNvPr id="271" name="Google Shape;271;p31"/>
          <p:cNvGraphicFramePr/>
          <p:nvPr/>
        </p:nvGraphicFramePr>
        <p:xfrm>
          <a:off x="955068" y="1505743"/>
          <a:ext cx="3000000" cy="3000000"/>
        </p:xfrm>
        <a:graphic>
          <a:graphicData uri="http://schemas.openxmlformats.org/drawingml/2006/table">
            <a:tbl>
              <a:tblPr bandRow="1" firstRow="1">
                <a:noFill/>
                <a:tableStyleId>{DD9ECCCD-5EF2-4A4B-934D-4B5B32E682E8}</a:tableStyleId>
              </a:tblPr>
              <a:tblGrid>
                <a:gridCol w="4475550"/>
                <a:gridCol w="5606650"/>
              </a:tblGrid>
              <a:tr h="423325">
                <a:tc>
                  <a:txBody>
                    <a:bodyPr/>
                    <a:lstStyle/>
                    <a:p>
                      <a:pPr indent="0" lvl="0" marL="0" marR="0" rtl="0" algn="l">
                        <a:spcBef>
                          <a:spcPts val="0"/>
                        </a:spcBef>
                        <a:spcAft>
                          <a:spcPts val="0"/>
                        </a:spcAft>
                        <a:buClr>
                          <a:schemeClr val="dk1"/>
                        </a:buClr>
                        <a:buSzPts val="2800"/>
                        <a:buFont typeface="Arial"/>
                        <a:buNone/>
                      </a:pPr>
                      <a:r>
                        <a:rPr b="1" lang="en-US" sz="2800" u="none" cap="none" strike="noStrike"/>
                        <a:t>Attribute Name</a:t>
                      </a:r>
                      <a:endParaRPr/>
                    </a:p>
                  </a:txBody>
                  <a:tcPr marT="45725" marB="45725" marR="91450" marL="91450"/>
                </a:tc>
                <a:tc>
                  <a:txBody>
                    <a:bodyPr/>
                    <a:lstStyle/>
                    <a:p>
                      <a:pPr indent="0" lvl="0" marL="0" marR="0" rtl="0" algn="l">
                        <a:spcBef>
                          <a:spcPts val="0"/>
                        </a:spcBef>
                        <a:spcAft>
                          <a:spcPts val="0"/>
                        </a:spcAft>
                        <a:buNone/>
                      </a:pPr>
                      <a:r>
                        <a:rPr lang="en-US" sz="2800" u="none" cap="none" strike="noStrike"/>
                        <a:t>Description</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domain</a:t>
                      </a:r>
                      <a:endParaRPr sz="1800"/>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All domain types</a:t>
                      </a:r>
                      <a:endParaRPr sz="1800"/>
                    </a:p>
                  </a:txBody>
                  <a:tcPr marT="45725" marB="45725" marR="91450" marL="91450"/>
                </a:tc>
              </a:tr>
              <a:tr h="370850">
                <a:tc>
                  <a:txBody>
                    <a:bodyPr/>
                    <a:lstStyle/>
                    <a:p>
                      <a:pPr indent="0" lvl="0" marL="0" marR="0" rtl="0" algn="l">
                        <a:spcBef>
                          <a:spcPts val="0"/>
                        </a:spcBef>
                        <a:spcAft>
                          <a:spcPts val="0"/>
                        </a:spcAft>
                        <a:buNone/>
                      </a:pPr>
                      <a:r>
                        <a:rPr lang="en-US" sz="2800"/>
                        <a:t>file_type</a:t>
                      </a:r>
                      <a:endParaRPr/>
                    </a:p>
                  </a:txBody>
                  <a:tcPr marT="45725" marB="45725" marR="91450" marL="91450"/>
                </a:tc>
                <a:tc>
                  <a:txBody>
                    <a:bodyPr/>
                    <a:lstStyle/>
                    <a:p>
                      <a:pPr indent="0" lvl="0" marL="0" marR="0" rtl="0" algn="l">
                        <a:spcBef>
                          <a:spcPts val="0"/>
                        </a:spcBef>
                        <a:spcAft>
                          <a:spcPts val="0"/>
                        </a:spcAft>
                        <a:buNone/>
                      </a:pPr>
                      <a:r>
                        <a:rPr lang="en-US" sz="2800"/>
                        <a:t>All file types</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exec_type</a:t>
                      </a:r>
                      <a:endParaRPr/>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All executable file types</a:t>
                      </a:r>
                      <a:endParaRPr sz="2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coredomain</a:t>
                      </a:r>
                      <a:endParaRPr/>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All core domains (Android)</a:t>
                      </a:r>
                      <a:endParaRPr/>
                    </a:p>
                  </a:txBody>
                  <a:tcPr marT="45725" marB="45725" marR="91450" marL="91450"/>
                </a:tc>
              </a:tr>
              <a:tr h="370850">
                <a:tc>
                  <a:txBody>
                    <a:bodyPr/>
                    <a:lstStyle/>
                    <a:p>
                      <a:pPr indent="0" lvl="0" marL="0" marR="0" rtl="0" algn="l">
                        <a:spcBef>
                          <a:spcPts val="0"/>
                        </a:spcBef>
                        <a:spcAft>
                          <a:spcPts val="0"/>
                        </a:spcAft>
                        <a:buNone/>
                      </a:pPr>
                      <a:r>
                        <a:rPr lang="en-US" sz="2800"/>
                        <a:t>appdomain</a:t>
                      </a:r>
                      <a:endParaRPr/>
                    </a:p>
                  </a:txBody>
                  <a:tcPr marT="45725" marB="45725" marR="91450" marL="91450"/>
                </a:tc>
                <a:tc>
                  <a:txBody>
                    <a:bodyPr/>
                    <a:lstStyle/>
                    <a:p>
                      <a:pPr indent="0" lvl="0" marL="0" marR="0" rtl="0" algn="l">
                        <a:spcBef>
                          <a:spcPts val="0"/>
                        </a:spcBef>
                        <a:spcAft>
                          <a:spcPts val="0"/>
                        </a:spcAft>
                        <a:buNone/>
                      </a:pPr>
                      <a:r>
                        <a:rPr lang="en-US" sz="2800"/>
                        <a:t>All app domains (Android)</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daemon</a:t>
                      </a:r>
                      <a:endParaRPr sz="2800"/>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All daemon domains (Linux)</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mlstrustedsubject</a:t>
                      </a:r>
                      <a:endParaRPr/>
                    </a:p>
                  </a:txBody>
                  <a:tcPr marT="45725" marB="45725" marR="91450" marL="91450"/>
                </a:tc>
                <a:tc>
                  <a:txBody>
                    <a:bodyPr/>
                    <a:lstStyle/>
                    <a:p>
                      <a:pPr indent="0" lvl="0" marL="0" marR="0" rtl="0" algn="l">
                        <a:spcBef>
                          <a:spcPts val="0"/>
                        </a:spcBef>
                        <a:spcAft>
                          <a:spcPts val="0"/>
                        </a:spcAft>
                        <a:buNone/>
                      </a:pPr>
                      <a:r>
                        <a:rPr lang="en-US" sz="2800"/>
                        <a:t>MLS-trusted domains (Android)</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mcs_constrained_type</a:t>
                      </a:r>
                      <a:endParaRPr/>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MCS-constrained domains (Linux)</a:t>
                      </a:r>
                      <a:endParaRPr sz="1800"/>
                    </a:p>
                  </a:txBody>
                  <a:tcPr marT="45725" marB="45725" marR="91450" marL="9145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2"/>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78" name="Google Shape;278;p32"/>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SELinux: Example Object Classes</a:t>
            </a:r>
            <a:endParaRPr/>
          </a:p>
        </p:txBody>
      </p:sp>
      <p:sp>
        <p:nvSpPr>
          <p:cNvPr id="279" name="Google Shape;279;p32"/>
          <p:cNvSpPr txBox="1"/>
          <p:nvPr>
            <p:ph idx="2" type="body"/>
          </p:nvPr>
        </p:nvSpPr>
        <p:spPr>
          <a:xfrm>
            <a:off x="838200" y="1825624"/>
            <a:ext cx="10515600" cy="4232275"/>
          </a:xfrm>
          <a:prstGeom prst="rect">
            <a:avLst/>
          </a:prstGeom>
          <a:noFill/>
          <a:ln>
            <a:noFill/>
          </a:ln>
        </p:spPr>
        <p:txBody>
          <a:bodyPr anchorCtr="0" anchor="t" bIns="45700" lIns="91425" spcFirstLastPara="1" rIns="91425" wrap="square" tIns="45700">
            <a:noAutofit/>
          </a:bodyPr>
          <a:lstStyle/>
          <a:p>
            <a:pPr indent="-76200" lvl="1" marL="685800" rtl="0" algn="l">
              <a:lnSpc>
                <a:spcPct val="100000"/>
              </a:lnSpc>
              <a:spcBef>
                <a:spcPts val="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graphicFrame>
        <p:nvGraphicFramePr>
          <p:cNvPr id="280" name="Google Shape;280;p32"/>
          <p:cNvGraphicFramePr/>
          <p:nvPr/>
        </p:nvGraphicFramePr>
        <p:xfrm>
          <a:off x="1072369" y="1478369"/>
          <a:ext cx="3000000" cy="3000000"/>
        </p:xfrm>
        <a:graphic>
          <a:graphicData uri="http://schemas.openxmlformats.org/drawingml/2006/table">
            <a:tbl>
              <a:tblPr bandRow="1" firstRow="1">
                <a:noFill/>
                <a:tableStyleId>{DD9ECCCD-5EF2-4A4B-934D-4B5B32E682E8}</a:tableStyleId>
              </a:tblPr>
              <a:tblGrid>
                <a:gridCol w="3188575"/>
                <a:gridCol w="6600725"/>
              </a:tblGrid>
              <a:tr h="423325">
                <a:tc>
                  <a:txBody>
                    <a:bodyPr/>
                    <a:lstStyle/>
                    <a:p>
                      <a:pPr indent="0" lvl="0" marL="0" marR="0" rtl="0" algn="l">
                        <a:spcBef>
                          <a:spcPts val="0"/>
                        </a:spcBef>
                        <a:spcAft>
                          <a:spcPts val="0"/>
                        </a:spcAft>
                        <a:buClr>
                          <a:schemeClr val="dk1"/>
                        </a:buClr>
                        <a:buSzPts val="2800"/>
                        <a:buFont typeface="Arial"/>
                        <a:buNone/>
                      </a:pPr>
                      <a:r>
                        <a:rPr b="1" lang="en-US" sz="2800"/>
                        <a:t>Class Name</a:t>
                      </a:r>
                      <a:endParaRPr/>
                    </a:p>
                  </a:txBody>
                  <a:tcPr marT="45725" marB="45725" marR="91450" marL="91450"/>
                </a:tc>
                <a:tc>
                  <a:txBody>
                    <a:bodyPr/>
                    <a:lstStyle/>
                    <a:p>
                      <a:pPr indent="0" lvl="0" marL="0" marR="0" rtl="0" algn="l">
                        <a:spcBef>
                          <a:spcPts val="0"/>
                        </a:spcBef>
                        <a:spcAft>
                          <a:spcPts val="0"/>
                        </a:spcAft>
                        <a:buNone/>
                      </a:pPr>
                      <a:r>
                        <a:rPr lang="en-US" sz="2800"/>
                        <a:t>Description</a:t>
                      </a:r>
                      <a:endParaRPr/>
                    </a:p>
                  </a:txBody>
                  <a:tcPr marT="45725" marB="45725" marR="91450" marL="91450"/>
                </a:tc>
              </a:tr>
              <a:tr h="370850">
                <a:tc>
                  <a:txBody>
                    <a:bodyPr/>
                    <a:lstStyle/>
                    <a:p>
                      <a:pPr indent="0" lvl="0" marL="0" marR="0" rtl="0" algn="l">
                        <a:spcBef>
                          <a:spcPts val="0"/>
                        </a:spcBef>
                        <a:spcAft>
                          <a:spcPts val="0"/>
                        </a:spcAft>
                        <a:buNone/>
                      </a:pPr>
                      <a:r>
                        <a:rPr lang="en-US" sz="2800"/>
                        <a:t>process</a:t>
                      </a:r>
                      <a:endParaRPr/>
                    </a:p>
                  </a:txBody>
                  <a:tcPr marT="45725" marB="45725" marR="91450" marL="91450"/>
                </a:tc>
                <a:tc>
                  <a:txBody>
                    <a:bodyPr/>
                    <a:lstStyle/>
                    <a:p>
                      <a:pPr indent="0" lvl="0" marL="0" marR="0" rtl="0" algn="l">
                        <a:spcBef>
                          <a:spcPts val="0"/>
                        </a:spcBef>
                        <a:spcAft>
                          <a:spcPts val="0"/>
                        </a:spcAft>
                        <a:buNone/>
                      </a:pPr>
                      <a:r>
                        <a:rPr lang="en-US" sz="2800"/>
                        <a:t>A process</a:t>
                      </a:r>
                      <a:endParaRPr/>
                    </a:p>
                  </a:txBody>
                  <a:tcPr marT="45725" marB="45725" marR="91450" marL="91450"/>
                </a:tc>
              </a:tr>
              <a:tr h="370850">
                <a:tc>
                  <a:txBody>
                    <a:bodyPr/>
                    <a:lstStyle/>
                    <a:p>
                      <a:pPr indent="0" lvl="0" marL="0" marR="0" rtl="0" algn="l">
                        <a:spcBef>
                          <a:spcPts val="0"/>
                        </a:spcBef>
                        <a:spcAft>
                          <a:spcPts val="0"/>
                        </a:spcAft>
                        <a:buNone/>
                      </a:pPr>
                      <a:r>
                        <a:rPr lang="en-US" sz="2800"/>
                        <a:t>file</a:t>
                      </a:r>
                      <a:endParaRPr/>
                    </a:p>
                  </a:txBody>
                  <a:tcPr marT="45725" marB="45725" marR="91450" marL="91450"/>
                </a:tc>
                <a:tc>
                  <a:txBody>
                    <a:bodyPr/>
                    <a:lstStyle/>
                    <a:p>
                      <a:pPr indent="0" lvl="0" marL="0" marR="0" rtl="0" algn="l">
                        <a:spcBef>
                          <a:spcPts val="0"/>
                        </a:spcBef>
                        <a:spcAft>
                          <a:spcPts val="0"/>
                        </a:spcAft>
                        <a:buNone/>
                      </a:pPr>
                      <a:r>
                        <a:rPr lang="en-US" sz="2800"/>
                        <a:t>A regular file</a:t>
                      </a:r>
                      <a:endParaRPr/>
                    </a:p>
                  </a:txBody>
                  <a:tcPr marT="45725" marB="45725" marR="91450" marL="91450"/>
                </a:tc>
              </a:tr>
              <a:tr h="370850">
                <a:tc>
                  <a:txBody>
                    <a:bodyPr/>
                    <a:lstStyle/>
                    <a:p>
                      <a:pPr indent="0" lvl="0" marL="0" marR="0" rtl="0" algn="l">
                        <a:spcBef>
                          <a:spcPts val="0"/>
                        </a:spcBef>
                        <a:spcAft>
                          <a:spcPts val="0"/>
                        </a:spcAft>
                        <a:buNone/>
                      </a:pPr>
                      <a:r>
                        <a:rPr lang="en-US" sz="2800"/>
                        <a:t>dir</a:t>
                      </a:r>
                      <a:endParaRPr/>
                    </a:p>
                  </a:txBody>
                  <a:tcPr marT="45725" marB="45725" marR="91450" marL="91450"/>
                </a:tc>
                <a:tc>
                  <a:txBody>
                    <a:bodyPr/>
                    <a:lstStyle/>
                    <a:p>
                      <a:pPr indent="0" lvl="0" marL="0" marR="0" rtl="0" algn="l">
                        <a:spcBef>
                          <a:spcPts val="0"/>
                        </a:spcBef>
                        <a:spcAft>
                          <a:spcPts val="0"/>
                        </a:spcAft>
                        <a:buNone/>
                      </a:pPr>
                      <a:r>
                        <a:rPr lang="en-US" sz="2800"/>
                        <a:t>A directory</a:t>
                      </a:r>
                      <a:endParaRPr/>
                    </a:p>
                  </a:txBody>
                  <a:tcPr marT="45725" marB="45725" marR="91450" marL="91450"/>
                </a:tc>
              </a:tr>
              <a:tr h="370850">
                <a:tc>
                  <a:txBody>
                    <a:bodyPr/>
                    <a:lstStyle/>
                    <a:p>
                      <a:pPr indent="0" lvl="0" marL="0" marR="0" rtl="0" algn="l">
                        <a:spcBef>
                          <a:spcPts val="0"/>
                        </a:spcBef>
                        <a:spcAft>
                          <a:spcPts val="0"/>
                        </a:spcAft>
                        <a:buNone/>
                      </a:pPr>
                      <a:r>
                        <a:rPr lang="en-US" sz="2800"/>
                        <a:t>chr_file</a:t>
                      </a:r>
                      <a:endParaRPr/>
                    </a:p>
                  </a:txBody>
                  <a:tcPr marT="45725" marB="45725" marR="91450" marL="91450"/>
                </a:tc>
                <a:tc>
                  <a:txBody>
                    <a:bodyPr/>
                    <a:lstStyle/>
                    <a:p>
                      <a:pPr indent="0" lvl="0" marL="0" marR="0" rtl="0" algn="l">
                        <a:spcBef>
                          <a:spcPts val="0"/>
                        </a:spcBef>
                        <a:spcAft>
                          <a:spcPts val="0"/>
                        </a:spcAft>
                        <a:buNone/>
                      </a:pPr>
                      <a:r>
                        <a:rPr lang="en-US" sz="2800"/>
                        <a:t>A character device e.g. tty</a:t>
                      </a:r>
                      <a:endParaRPr/>
                    </a:p>
                  </a:txBody>
                  <a:tcPr marT="45725" marB="45725" marR="91450" marL="91450"/>
                </a:tc>
              </a:tr>
              <a:tr h="370850">
                <a:tc>
                  <a:txBody>
                    <a:bodyPr/>
                    <a:lstStyle/>
                    <a:p>
                      <a:pPr indent="0" lvl="0" marL="0" marR="0" rtl="0" algn="l">
                        <a:spcBef>
                          <a:spcPts val="0"/>
                        </a:spcBef>
                        <a:spcAft>
                          <a:spcPts val="0"/>
                        </a:spcAft>
                        <a:buNone/>
                      </a:pPr>
                      <a:r>
                        <a:rPr lang="en-US" sz="2800"/>
                        <a:t>blk_file</a:t>
                      </a:r>
                      <a:endParaRPr/>
                    </a:p>
                  </a:txBody>
                  <a:tcPr marT="45725" marB="45725" marR="91450" marL="91450"/>
                </a:tc>
                <a:tc>
                  <a:txBody>
                    <a:bodyPr/>
                    <a:lstStyle/>
                    <a:p>
                      <a:pPr indent="0" lvl="0" marL="0" marR="0" rtl="0" algn="l">
                        <a:spcBef>
                          <a:spcPts val="0"/>
                        </a:spcBef>
                        <a:spcAft>
                          <a:spcPts val="0"/>
                        </a:spcAft>
                        <a:buNone/>
                      </a:pPr>
                      <a:r>
                        <a:rPr lang="en-US" sz="2800"/>
                        <a:t>A block device e.g. disk</a:t>
                      </a:r>
                      <a:endParaRPr/>
                    </a:p>
                  </a:txBody>
                  <a:tcPr marT="45725" marB="45725" marR="91450" marL="91450"/>
                </a:tc>
              </a:tr>
              <a:tr h="370850">
                <a:tc>
                  <a:txBody>
                    <a:bodyPr/>
                    <a:lstStyle/>
                    <a:p>
                      <a:pPr indent="0" lvl="0" marL="0" marR="0" rtl="0" algn="l">
                        <a:spcBef>
                          <a:spcPts val="0"/>
                        </a:spcBef>
                        <a:spcAft>
                          <a:spcPts val="0"/>
                        </a:spcAft>
                        <a:buNone/>
                      </a:pPr>
                      <a:r>
                        <a:rPr lang="en-US" sz="2800"/>
                        <a:t>tcp_socket</a:t>
                      </a:r>
                      <a:endParaRPr/>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A TCP socket</a:t>
                      </a:r>
                      <a:endParaRPr/>
                    </a:p>
                  </a:txBody>
                  <a:tcPr marT="45725" marB="45725" marR="91450" marL="91450"/>
                </a:tc>
              </a:tr>
              <a:tr h="370850">
                <a:tc>
                  <a:txBody>
                    <a:bodyPr/>
                    <a:lstStyle/>
                    <a:p>
                      <a:pPr indent="0" lvl="0" marL="0" marR="0" rtl="0" algn="l">
                        <a:spcBef>
                          <a:spcPts val="0"/>
                        </a:spcBef>
                        <a:spcAft>
                          <a:spcPts val="0"/>
                        </a:spcAft>
                        <a:buNone/>
                      </a:pPr>
                      <a:r>
                        <a:rPr lang="en-US" sz="2800"/>
                        <a:t>udp_socket</a:t>
                      </a:r>
                      <a:endParaRPr/>
                    </a:p>
                  </a:txBody>
                  <a:tcPr marT="45725" marB="45725" marR="91450" marL="91450"/>
                </a:tc>
                <a:tc>
                  <a:txBody>
                    <a:bodyPr/>
                    <a:lstStyle/>
                    <a:p>
                      <a:pPr indent="0" lvl="0" marL="0" marR="0" rtl="0" algn="l">
                        <a:spcBef>
                          <a:spcPts val="0"/>
                        </a:spcBef>
                        <a:spcAft>
                          <a:spcPts val="0"/>
                        </a:spcAft>
                        <a:buNone/>
                      </a:pPr>
                      <a:r>
                        <a:rPr lang="en-US" sz="2800"/>
                        <a:t>A UDP socket</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capability</a:t>
                      </a:r>
                      <a:endParaRPr/>
                    </a:p>
                  </a:txBody>
                  <a:tcPr marT="45725" marB="45725" marR="91450" marL="91450"/>
                </a:tc>
                <a:tc>
                  <a:txBody>
                    <a:bodyPr/>
                    <a:lstStyle/>
                    <a:p>
                      <a:pPr indent="0" lvl="0" marL="0" marR="0" rtl="0" algn="l">
                        <a:spcBef>
                          <a:spcPts val="0"/>
                        </a:spcBef>
                        <a:spcAft>
                          <a:spcPts val="0"/>
                        </a:spcAft>
                        <a:buClr>
                          <a:schemeClr val="dk1"/>
                        </a:buClr>
                        <a:buSzPts val="2800"/>
                        <a:buFont typeface="Arial"/>
                        <a:buNone/>
                      </a:pPr>
                      <a:r>
                        <a:rPr lang="en-US" sz="2800"/>
                        <a:t>A Linux capability (superuser privilege)</a:t>
                      </a:r>
                      <a:endParaRPr/>
                    </a:p>
                  </a:txBody>
                  <a:tcPr marT="45725" marB="45725" marR="91450" marL="9145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87" name="Google Shape;287;p3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SELinux: Example Permissions</a:t>
            </a:r>
            <a:endParaRPr/>
          </a:p>
        </p:txBody>
      </p:sp>
      <p:sp>
        <p:nvSpPr>
          <p:cNvPr id="288" name="Google Shape;288;p33"/>
          <p:cNvSpPr txBox="1"/>
          <p:nvPr>
            <p:ph idx="2" type="body"/>
          </p:nvPr>
        </p:nvSpPr>
        <p:spPr>
          <a:xfrm>
            <a:off x="838200" y="1825624"/>
            <a:ext cx="10515600" cy="4232275"/>
          </a:xfrm>
          <a:prstGeom prst="rect">
            <a:avLst/>
          </a:prstGeom>
          <a:noFill/>
          <a:ln>
            <a:noFill/>
          </a:ln>
        </p:spPr>
        <p:txBody>
          <a:bodyPr anchorCtr="0" anchor="t" bIns="45700" lIns="91425" spcFirstLastPara="1" rIns="91425" wrap="square" tIns="45700">
            <a:noAutofit/>
          </a:bodyPr>
          <a:lstStyle/>
          <a:p>
            <a:pPr indent="-76200" lvl="1" marL="685800" rtl="0" algn="l">
              <a:lnSpc>
                <a:spcPct val="100000"/>
              </a:lnSpc>
              <a:spcBef>
                <a:spcPts val="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graphicFrame>
        <p:nvGraphicFramePr>
          <p:cNvPr id="289" name="Google Shape;289;p33"/>
          <p:cNvGraphicFramePr/>
          <p:nvPr/>
        </p:nvGraphicFramePr>
        <p:xfrm>
          <a:off x="2083568" y="1426867"/>
          <a:ext cx="3000000" cy="3000000"/>
        </p:xfrm>
        <a:graphic>
          <a:graphicData uri="http://schemas.openxmlformats.org/drawingml/2006/table">
            <a:tbl>
              <a:tblPr bandRow="1" firstRow="1">
                <a:noFill/>
                <a:tableStyleId>{DD9ECCCD-5EF2-4A4B-934D-4B5B32E682E8}</a:tableStyleId>
              </a:tblPr>
              <a:tblGrid>
                <a:gridCol w="3190150"/>
              </a:tblGrid>
              <a:tr h="370850">
                <a:tc>
                  <a:txBody>
                    <a:bodyPr/>
                    <a:lstStyle/>
                    <a:p>
                      <a:pPr indent="0" lvl="0" marL="0" marR="0" rtl="0" algn="l">
                        <a:spcBef>
                          <a:spcPts val="0"/>
                        </a:spcBef>
                        <a:spcAft>
                          <a:spcPts val="0"/>
                        </a:spcAft>
                        <a:buNone/>
                      </a:pPr>
                      <a:r>
                        <a:rPr lang="en-US" sz="2800"/>
                        <a:t>File Permissions</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create</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read</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write</a:t>
                      </a:r>
                      <a:endParaRPr/>
                    </a:p>
                  </a:txBody>
                  <a:tcPr marT="45725" marB="45725" marR="91450" marL="91450"/>
                </a:tc>
              </a:tr>
              <a:tr h="370850">
                <a:tc>
                  <a:txBody>
                    <a:bodyPr/>
                    <a:lstStyle/>
                    <a:p>
                      <a:pPr indent="0" lvl="0" marL="0" marR="0" rtl="0" algn="l">
                        <a:spcBef>
                          <a:spcPts val="0"/>
                        </a:spcBef>
                        <a:spcAft>
                          <a:spcPts val="0"/>
                        </a:spcAft>
                        <a:buNone/>
                      </a:pPr>
                      <a:r>
                        <a:rPr lang="en-US" sz="2800"/>
                        <a:t>ioctl</a:t>
                      </a:r>
                      <a:endParaRPr/>
                    </a:p>
                  </a:txBody>
                  <a:tcPr marT="45725" marB="45725" marR="91450" marL="91450"/>
                </a:tc>
              </a:tr>
              <a:tr h="370850">
                <a:tc>
                  <a:txBody>
                    <a:bodyPr/>
                    <a:lstStyle/>
                    <a:p>
                      <a:pPr indent="0" lvl="0" marL="0" marR="0" rtl="0" algn="l">
                        <a:spcBef>
                          <a:spcPts val="0"/>
                        </a:spcBef>
                        <a:spcAft>
                          <a:spcPts val="0"/>
                        </a:spcAft>
                        <a:buNone/>
                      </a:pPr>
                      <a:r>
                        <a:rPr lang="en-US" sz="2800"/>
                        <a:t>execute</a:t>
                      </a:r>
                      <a:endParaRPr sz="2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unlink</a:t>
                      </a:r>
                      <a:endParaRPr sz="2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rename</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link</a:t>
                      </a:r>
                      <a:endParaRPr/>
                    </a:p>
                  </a:txBody>
                  <a:tcPr marT="45725" marB="45725" marR="91450" marL="91450"/>
                </a:tc>
              </a:tr>
            </a:tbl>
          </a:graphicData>
        </a:graphic>
      </p:graphicFrame>
      <p:graphicFrame>
        <p:nvGraphicFramePr>
          <p:cNvPr id="290" name="Google Shape;290;p33"/>
          <p:cNvGraphicFramePr/>
          <p:nvPr/>
        </p:nvGraphicFramePr>
        <p:xfrm>
          <a:off x="6813719" y="1426867"/>
          <a:ext cx="3000000" cy="3000000"/>
        </p:xfrm>
        <a:graphic>
          <a:graphicData uri="http://schemas.openxmlformats.org/drawingml/2006/table">
            <a:tbl>
              <a:tblPr bandRow="1" firstRow="1">
                <a:noFill/>
                <a:tableStyleId>{DD9ECCCD-5EF2-4A4B-934D-4B5B32E682E8}</a:tableStyleId>
              </a:tblPr>
              <a:tblGrid>
                <a:gridCol w="3647350"/>
              </a:tblGrid>
              <a:tr h="370850">
                <a:tc>
                  <a:txBody>
                    <a:bodyPr/>
                    <a:lstStyle/>
                    <a:p>
                      <a:pPr indent="0" lvl="0" marL="0" marR="0" rtl="0" algn="l">
                        <a:spcBef>
                          <a:spcPts val="0"/>
                        </a:spcBef>
                        <a:spcAft>
                          <a:spcPts val="0"/>
                        </a:spcAft>
                        <a:buNone/>
                      </a:pPr>
                      <a:r>
                        <a:rPr lang="en-US" sz="2800"/>
                        <a:t>Socket Permissions</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create</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read</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write</a:t>
                      </a:r>
                      <a:endParaRPr/>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ioctl</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connect</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listen</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accept</a:t>
                      </a:r>
                      <a:endParaRPr sz="1800"/>
                    </a:p>
                  </a:txBody>
                  <a:tcPr marT="45725" marB="45725" marR="91450" marL="91450"/>
                </a:tc>
              </a:tr>
              <a:tr h="370850">
                <a:tc>
                  <a:txBody>
                    <a:bodyPr/>
                    <a:lstStyle/>
                    <a:p>
                      <a:pPr indent="0" lvl="0" marL="0" marR="0" rtl="0" algn="l">
                        <a:spcBef>
                          <a:spcPts val="0"/>
                        </a:spcBef>
                        <a:spcAft>
                          <a:spcPts val="0"/>
                        </a:spcAft>
                        <a:buClr>
                          <a:schemeClr val="dk1"/>
                        </a:buClr>
                        <a:buSzPts val="2800"/>
                        <a:buFont typeface="Arial"/>
                        <a:buNone/>
                      </a:pPr>
                      <a:r>
                        <a:rPr lang="en-US" sz="2800"/>
                        <a:t>bind</a:t>
                      </a:r>
                      <a:endParaRPr/>
                    </a:p>
                  </a:txBody>
                  <a:tcPr marT="45725" marB="45725" marR="91450" marL="9145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297" name="Google Shape;297;p34"/>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Kinds of Rules</a:t>
            </a:r>
            <a:endParaRPr/>
          </a:p>
        </p:txBody>
      </p:sp>
      <p:sp>
        <p:nvSpPr>
          <p:cNvPr id="298" name="Google Shape;298;p34"/>
          <p:cNvSpPr txBox="1"/>
          <p:nvPr>
            <p:ph idx="2" type="body"/>
          </p:nvPr>
        </p:nvSpPr>
        <p:spPr>
          <a:xfrm>
            <a:off x="838200" y="1577974"/>
            <a:ext cx="10515600" cy="4232275"/>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b="1" lang="en-US" sz="2800">
                <a:solidFill>
                  <a:srgbClr val="000000"/>
                </a:solidFill>
                <a:latin typeface="Calibri"/>
                <a:ea typeface="Calibri"/>
                <a:cs typeface="Calibri"/>
                <a:sym typeface="Calibri"/>
              </a:rPr>
              <a:t>Allow</a:t>
            </a:r>
            <a:r>
              <a:rPr lang="en-US" sz="2800">
                <a:solidFill>
                  <a:srgbClr val="000000"/>
                </a:solidFill>
                <a:latin typeface="Calibri"/>
                <a:ea typeface="Calibri"/>
                <a:cs typeface="Calibri"/>
                <a:sym typeface="Calibri"/>
              </a:rPr>
              <a:t>: allow </a:t>
            </a:r>
            <a:r>
              <a:rPr i="1" lang="en-US" sz="2800">
                <a:solidFill>
                  <a:srgbClr val="000000"/>
                </a:solidFill>
                <a:latin typeface="Calibri"/>
                <a:ea typeface="Calibri"/>
                <a:cs typeface="Calibri"/>
                <a:sym typeface="Calibri"/>
              </a:rPr>
              <a:t>domain(s) permission(s) </a:t>
            </a:r>
            <a:r>
              <a:rPr lang="en-US" sz="2800">
                <a:solidFill>
                  <a:srgbClr val="000000"/>
                </a:solidFill>
                <a:latin typeface="Calibri"/>
                <a:ea typeface="Calibri"/>
                <a:cs typeface="Calibri"/>
                <a:sym typeface="Calibri"/>
              </a:rPr>
              <a:t>for</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object class(es) </a:t>
            </a:r>
            <a:r>
              <a:rPr lang="en-US" sz="2800">
                <a:solidFill>
                  <a:srgbClr val="000000"/>
                </a:solidFill>
                <a:latin typeface="Calibri"/>
                <a:ea typeface="Calibri"/>
                <a:cs typeface="Calibri"/>
                <a:sym typeface="Calibri"/>
              </a:rPr>
              <a:t>to</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type(s).</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Auditallow</a:t>
            </a:r>
            <a:r>
              <a:rPr lang="en-US" sz="2800">
                <a:solidFill>
                  <a:srgbClr val="000000"/>
                </a:solidFill>
                <a:latin typeface="Calibri"/>
                <a:ea typeface="Calibri"/>
                <a:cs typeface="Calibri"/>
                <a:sym typeface="Calibri"/>
              </a:rPr>
              <a:t>: audit (log) whenever </a:t>
            </a:r>
            <a:r>
              <a:rPr i="1" lang="en-US" sz="2800">
                <a:solidFill>
                  <a:srgbClr val="000000"/>
                </a:solidFill>
                <a:latin typeface="Calibri"/>
                <a:ea typeface="Calibri"/>
                <a:cs typeface="Calibri"/>
                <a:sym typeface="Calibri"/>
              </a:rPr>
              <a:t>permission(s)</a:t>
            </a:r>
            <a:r>
              <a:rPr lang="en-US" sz="2800">
                <a:solidFill>
                  <a:srgbClr val="000000"/>
                </a:solidFill>
                <a:latin typeface="Calibri"/>
                <a:ea typeface="Calibri"/>
                <a:cs typeface="Calibri"/>
                <a:sym typeface="Calibri"/>
              </a:rPr>
              <a:t> </a:t>
            </a:r>
            <a:r>
              <a:rPr lang="en-US" sz="2800">
                <a:solidFill>
                  <a:srgbClr val="000000"/>
                </a:solidFill>
                <a:latin typeface="Calibri"/>
                <a:ea typeface="Calibri"/>
                <a:cs typeface="Calibri"/>
                <a:sym typeface="Calibri"/>
              </a:rPr>
              <a:t>for</a:t>
            </a:r>
            <a:r>
              <a:rPr i="1" lang="en-US" sz="2800">
                <a:solidFill>
                  <a:srgbClr val="000000"/>
                </a:solidFill>
                <a:latin typeface="Calibri"/>
                <a:ea typeface="Calibri"/>
                <a:cs typeface="Calibri"/>
                <a:sym typeface="Calibri"/>
              </a:rPr>
              <a:t> object class(es) </a:t>
            </a:r>
            <a:r>
              <a:rPr lang="en-US" sz="2800">
                <a:solidFill>
                  <a:srgbClr val="000000"/>
                </a:solidFill>
                <a:latin typeface="Calibri"/>
                <a:ea typeface="Calibri"/>
                <a:cs typeface="Calibri"/>
                <a:sym typeface="Calibri"/>
              </a:rPr>
              <a:t>are allowed between </a:t>
            </a:r>
            <a:r>
              <a:rPr i="1" lang="en-US" sz="2800">
                <a:solidFill>
                  <a:srgbClr val="000000"/>
                </a:solidFill>
                <a:latin typeface="Calibri"/>
                <a:ea typeface="Calibri"/>
                <a:cs typeface="Calibri"/>
                <a:sym typeface="Calibri"/>
              </a:rPr>
              <a:t>domain(s)</a:t>
            </a:r>
            <a:r>
              <a:rPr lang="en-US" sz="2800">
                <a:solidFill>
                  <a:srgbClr val="000000"/>
                </a:solidFill>
                <a:latin typeface="Calibri"/>
                <a:ea typeface="Calibri"/>
                <a:cs typeface="Calibri"/>
                <a:sym typeface="Calibri"/>
              </a:rPr>
              <a:t> and </a:t>
            </a:r>
            <a:r>
              <a:rPr i="1" lang="en-US" sz="2800">
                <a:solidFill>
                  <a:srgbClr val="000000"/>
                </a:solidFill>
                <a:latin typeface="Calibri"/>
                <a:ea typeface="Calibri"/>
                <a:cs typeface="Calibri"/>
                <a:sym typeface="Calibri"/>
              </a:rPr>
              <a:t>type(s).</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Dontaudit</a:t>
            </a:r>
            <a:r>
              <a:rPr lang="en-US" sz="2800">
                <a:solidFill>
                  <a:srgbClr val="000000"/>
                </a:solidFill>
                <a:latin typeface="Calibri"/>
                <a:ea typeface="Calibri"/>
                <a:cs typeface="Calibri"/>
                <a:sym typeface="Calibri"/>
              </a:rPr>
              <a:t>: do not audit (log) whenever </a:t>
            </a:r>
            <a:r>
              <a:rPr i="1" lang="en-US" sz="2800">
                <a:solidFill>
                  <a:srgbClr val="000000"/>
                </a:solidFill>
                <a:latin typeface="Calibri"/>
                <a:ea typeface="Calibri"/>
                <a:cs typeface="Calibri"/>
                <a:sym typeface="Calibri"/>
              </a:rPr>
              <a:t>permission(s)</a:t>
            </a:r>
            <a:r>
              <a:rPr lang="en-US" sz="2800">
                <a:solidFill>
                  <a:srgbClr val="000000"/>
                </a:solidFill>
                <a:latin typeface="Calibri"/>
                <a:ea typeface="Calibri"/>
                <a:cs typeface="Calibri"/>
                <a:sym typeface="Calibri"/>
              </a:rPr>
              <a:t> for </a:t>
            </a:r>
            <a:r>
              <a:rPr i="1" lang="en-US" sz="2800">
                <a:solidFill>
                  <a:srgbClr val="000000"/>
                </a:solidFill>
                <a:latin typeface="Calibri"/>
                <a:ea typeface="Calibri"/>
                <a:cs typeface="Calibri"/>
                <a:sym typeface="Calibri"/>
              </a:rPr>
              <a:t>object class(es) </a:t>
            </a:r>
            <a:r>
              <a:rPr lang="en-US" sz="2800">
                <a:solidFill>
                  <a:srgbClr val="000000"/>
                </a:solidFill>
                <a:latin typeface="Calibri"/>
                <a:ea typeface="Calibri"/>
                <a:cs typeface="Calibri"/>
                <a:sym typeface="Calibri"/>
              </a:rPr>
              <a:t>are denied between </a:t>
            </a:r>
            <a:r>
              <a:rPr i="1" lang="en-US" sz="2800">
                <a:solidFill>
                  <a:srgbClr val="000000"/>
                </a:solidFill>
                <a:latin typeface="Calibri"/>
                <a:ea typeface="Calibri"/>
                <a:cs typeface="Calibri"/>
                <a:sym typeface="Calibri"/>
              </a:rPr>
              <a:t>domain(s)</a:t>
            </a:r>
            <a:r>
              <a:rPr lang="en-US" sz="2800">
                <a:solidFill>
                  <a:srgbClr val="000000"/>
                </a:solidFill>
                <a:latin typeface="Calibri"/>
                <a:ea typeface="Calibri"/>
                <a:cs typeface="Calibri"/>
                <a:sym typeface="Calibri"/>
              </a:rPr>
              <a:t> and </a:t>
            </a:r>
            <a:r>
              <a:rPr i="1" lang="en-US" sz="2800">
                <a:solidFill>
                  <a:srgbClr val="000000"/>
                </a:solidFill>
                <a:latin typeface="Calibri"/>
                <a:ea typeface="Calibri"/>
                <a:cs typeface="Calibri"/>
                <a:sym typeface="Calibri"/>
              </a:rPr>
              <a:t>type(s).</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Neverallow</a:t>
            </a:r>
            <a:r>
              <a:rPr lang="en-US" sz="2800">
                <a:solidFill>
                  <a:srgbClr val="000000"/>
                </a:solidFill>
                <a:latin typeface="Calibri"/>
                <a:ea typeface="Calibri"/>
                <a:cs typeface="Calibri"/>
                <a:sym typeface="Calibri"/>
              </a:rPr>
              <a:t>: throw an assertion if the policy ever allows </a:t>
            </a:r>
            <a:r>
              <a:rPr i="1" lang="en-US" sz="2800">
                <a:solidFill>
                  <a:srgbClr val="000000"/>
                </a:solidFill>
                <a:latin typeface="Calibri"/>
                <a:ea typeface="Calibri"/>
                <a:cs typeface="Calibri"/>
                <a:sym typeface="Calibri"/>
              </a:rPr>
              <a:t>domain(s)</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permission(s)</a:t>
            </a:r>
            <a:r>
              <a:rPr lang="en-US" sz="2800">
                <a:solidFill>
                  <a:srgbClr val="000000"/>
                </a:solidFill>
                <a:latin typeface="Calibri"/>
                <a:ea typeface="Calibri"/>
                <a:cs typeface="Calibri"/>
                <a:sym typeface="Calibri"/>
              </a:rPr>
              <a:t> for </a:t>
            </a:r>
            <a:r>
              <a:rPr i="1" lang="en-US" sz="2800">
                <a:solidFill>
                  <a:srgbClr val="000000"/>
                </a:solidFill>
                <a:latin typeface="Calibri"/>
                <a:ea typeface="Calibri"/>
                <a:cs typeface="Calibri"/>
                <a:sym typeface="Calibri"/>
              </a:rPr>
              <a:t>object class(es) </a:t>
            </a:r>
            <a:r>
              <a:rPr lang="en-US" sz="2800">
                <a:solidFill>
                  <a:srgbClr val="000000"/>
                </a:solidFill>
                <a:latin typeface="Calibri"/>
                <a:ea typeface="Calibri"/>
                <a:cs typeface="Calibri"/>
                <a:sym typeface="Calibri"/>
              </a:rPr>
              <a:t>to</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type(s).</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Constrain</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boolean expression</a:t>
            </a:r>
            <a:r>
              <a:rPr lang="en-US" sz="2800">
                <a:solidFill>
                  <a:srgbClr val="000000"/>
                </a:solidFill>
                <a:latin typeface="Calibri"/>
                <a:ea typeface="Calibri"/>
                <a:cs typeface="Calibri"/>
                <a:sym typeface="Calibri"/>
              </a:rPr>
              <a:t> on (</a:t>
            </a:r>
            <a:r>
              <a:rPr i="1" lang="en-US" sz="2800">
                <a:solidFill>
                  <a:srgbClr val="000000"/>
                </a:solidFill>
                <a:latin typeface="Calibri"/>
                <a:ea typeface="Calibri"/>
                <a:cs typeface="Calibri"/>
                <a:sym typeface="Calibri"/>
              </a:rPr>
              <a:t>user</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role</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or </a:t>
            </a:r>
            <a:r>
              <a:rPr i="1" lang="en-US" sz="2800">
                <a:solidFill>
                  <a:srgbClr val="000000"/>
                </a:solidFill>
                <a:latin typeface="Calibri"/>
                <a:ea typeface="Calibri"/>
                <a:cs typeface="Calibri"/>
                <a:sym typeface="Calibri"/>
              </a:rPr>
              <a:t>level</a:t>
            </a:r>
            <a:r>
              <a:rPr lang="en-US" sz="2800">
                <a:solidFill>
                  <a:srgbClr val="000000"/>
                </a:solidFill>
                <a:latin typeface="Calibri"/>
                <a:ea typeface="Calibri"/>
                <a:cs typeface="Calibri"/>
                <a:sym typeface="Calibri"/>
              </a:rPr>
              <a:t>) that must be true for </a:t>
            </a:r>
            <a:r>
              <a:rPr i="1" lang="en-US" sz="2800">
                <a:solidFill>
                  <a:srgbClr val="000000"/>
                </a:solidFill>
                <a:latin typeface="Calibri"/>
                <a:ea typeface="Calibri"/>
                <a:cs typeface="Calibri"/>
                <a:sym typeface="Calibri"/>
              </a:rPr>
              <a:t>permission(s)</a:t>
            </a:r>
            <a:r>
              <a:rPr lang="en-US" sz="2800">
                <a:solidFill>
                  <a:srgbClr val="000000"/>
                </a:solidFill>
                <a:latin typeface="Calibri"/>
                <a:ea typeface="Calibri"/>
                <a:cs typeface="Calibri"/>
                <a:sym typeface="Calibri"/>
              </a:rPr>
              <a:t> to </a:t>
            </a:r>
            <a:r>
              <a:rPr i="1" lang="en-US" sz="2800">
                <a:solidFill>
                  <a:srgbClr val="000000"/>
                </a:solidFill>
                <a:latin typeface="Calibri"/>
                <a:ea typeface="Calibri"/>
                <a:cs typeface="Calibri"/>
                <a:sym typeface="Calibri"/>
              </a:rPr>
              <a:t>object class(es)</a:t>
            </a:r>
            <a:r>
              <a:rPr lang="en-US" sz="2800">
                <a:solidFill>
                  <a:srgbClr val="000000"/>
                </a:solidFill>
                <a:latin typeface="Calibri"/>
                <a:ea typeface="Calibri"/>
                <a:cs typeface="Calibri"/>
                <a:sym typeface="Calibri"/>
              </a:rPr>
              <a:t> to be allowed.</a:t>
            </a:r>
            <a:endParaRPr b="1"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Transition</a:t>
            </a:r>
            <a:r>
              <a:rPr lang="en-US" sz="2800">
                <a:solidFill>
                  <a:srgbClr val="000000"/>
                </a:solidFill>
                <a:latin typeface="Calibri"/>
                <a:ea typeface="Calibri"/>
                <a:cs typeface="Calibri"/>
                <a:sym typeface="Calibri"/>
              </a:rPr>
              <a:t>: default-label new processes or objects of </a:t>
            </a:r>
            <a:r>
              <a:rPr i="1" lang="en-US" sz="2800">
                <a:solidFill>
                  <a:srgbClr val="000000"/>
                </a:solidFill>
                <a:latin typeface="Calibri"/>
                <a:ea typeface="Calibri"/>
                <a:cs typeface="Calibri"/>
                <a:sym typeface="Calibri"/>
              </a:rPr>
              <a:t>object class(es) </a:t>
            </a:r>
            <a:r>
              <a:rPr lang="en-US" sz="2800">
                <a:solidFill>
                  <a:srgbClr val="000000"/>
                </a:solidFill>
                <a:latin typeface="Calibri"/>
                <a:ea typeface="Calibri"/>
                <a:cs typeface="Calibri"/>
                <a:sym typeface="Calibri"/>
              </a:rPr>
              <a:t>with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when created by </a:t>
            </a:r>
            <a:r>
              <a:rPr i="1" lang="en-US" sz="2800">
                <a:solidFill>
                  <a:srgbClr val="000000"/>
                </a:solidFill>
                <a:latin typeface="Calibri"/>
                <a:ea typeface="Calibri"/>
                <a:cs typeface="Calibri"/>
                <a:sym typeface="Calibri"/>
              </a:rPr>
              <a:t>domain(s).</a:t>
            </a:r>
            <a:endParaRPr/>
          </a:p>
          <a:p>
            <a:pPr indent="-228600" lvl="0" marL="228600" rtl="0" algn="l">
              <a:lnSpc>
                <a:spcPct val="80000"/>
              </a:lnSpc>
              <a:spcBef>
                <a:spcPts val="641"/>
              </a:spcBef>
              <a:spcAft>
                <a:spcPts val="0"/>
              </a:spcAft>
              <a:buClr>
                <a:srgbClr val="808080"/>
              </a:buClr>
              <a:buSzPts val="2800"/>
              <a:buChar char="•"/>
            </a:pPr>
            <a:r>
              <a:rPr b="1" lang="en-US" sz="2800">
                <a:solidFill>
                  <a:srgbClr val="000000"/>
                </a:solidFill>
                <a:latin typeface="Calibri"/>
                <a:ea typeface="Calibri"/>
                <a:cs typeface="Calibri"/>
                <a:sym typeface="Calibri"/>
              </a:rPr>
              <a:t>Object Context</a:t>
            </a:r>
            <a:r>
              <a:rPr lang="en-US" sz="2800">
                <a:solidFill>
                  <a:srgbClr val="000000"/>
                </a:solidFill>
                <a:latin typeface="Calibri"/>
                <a:ea typeface="Calibri"/>
                <a:cs typeface="Calibri"/>
                <a:sym typeface="Calibri"/>
              </a:rPr>
              <a:t>: label </a:t>
            </a:r>
            <a:r>
              <a:rPr i="1" lang="en-US" sz="2800">
                <a:solidFill>
                  <a:srgbClr val="000000"/>
                </a:solidFill>
                <a:latin typeface="Calibri"/>
                <a:ea typeface="Calibri"/>
                <a:cs typeface="Calibri"/>
                <a:sym typeface="Calibri"/>
              </a:rPr>
              <a:t>object(s)</a:t>
            </a:r>
            <a:r>
              <a:rPr lang="en-US" sz="2800">
                <a:solidFill>
                  <a:srgbClr val="000000"/>
                </a:solidFill>
                <a:latin typeface="Calibri"/>
                <a:ea typeface="Calibri"/>
                <a:cs typeface="Calibri"/>
                <a:sym typeface="Calibri"/>
              </a:rPr>
              <a:t> with </a:t>
            </a:r>
            <a:r>
              <a:rPr i="1" lang="en-US" sz="2800">
                <a:solidFill>
                  <a:srgbClr val="000000"/>
                </a:solidFill>
                <a:latin typeface="Calibri"/>
                <a:ea typeface="Calibri"/>
                <a:cs typeface="Calibri"/>
                <a:sym typeface="Calibri"/>
              </a:rPr>
              <a:t>context(s)</a:t>
            </a:r>
            <a:r>
              <a:rPr lang="en-US" sz="2800">
                <a:solidFill>
                  <a:srgbClr val="000000"/>
                </a:solidFill>
                <a:latin typeface="Calibri"/>
                <a:ea typeface="Calibri"/>
                <a:cs typeface="Calibri"/>
                <a:sym typeface="Calibri"/>
              </a:rPr>
              <a:t> – per kind of object.</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5"/>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05" name="Google Shape;305;p35"/>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xperms Rules</a:t>
            </a:r>
            <a:endParaRPr/>
          </a:p>
        </p:txBody>
      </p:sp>
      <p:sp>
        <p:nvSpPr>
          <p:cNvPr id="306" name="Google Shape;306;p35"/>
          <p:cNvSpPr txBox="1"/>
          <p:nvPr>
            <p:ph idx="2" type="body"/>
          </p:nvPr>
        </p:nvSpPr>
        <p:spPr>
          <a:xfrm>
            <a:off x="838200" y="1577974"/>
            <a:ext cx="10515600" cy="4232400"/>
          </a:xfrm>
          <a:prstGeom prst="rect">
            <a:avLst/>
          </a:prstGeom>
          <a:noFill/>
          <a:ln>
            <a:noFill/>
          </a:ln>
        </p:spPr>
        <p:txBody>
          <a:bodyPr anchorCtr="0" anchor="t" bIns="45700" lIns="91425" spcFirstLastPara="1" rIns="91425" wrap="square" tIns="45700">
            <a:noAutofit/>
          </a:bodyPr>
          <a:lstStyle/>
          <a:p>
            <a:pPr indent="-381000" lvl="0" marL="457200" rtl="0" algn="l">
              <a:lnSpc>
                <a:spcPct val="100000"/>
              </a:lnSpc>
              <a:spcBef>
                <a:spcPts val="500"/>
              </a:spcBef>
              <a:spcAft>
                <a:spcPts val="0"/>
              </a:spcAft>
              <a:buSzPts val="2400"/>
              <a:buChar char="•"/>
            </a:pPr>
            <a:r>
              <a:rPr lang="en-US" sz="2800">
                <a:solidFill>
                  <a:srgbClr val="000000"/>
                </a:solidFill>
                <a:latin typeface="Calibri"/>
                <a:ea typeface="Calibri"/>
                <a:cs typeface="Calibri"/>
                <a:sym typeface="Calibri"/>
              </a:rPr>
              <a:t>xperms = eXtended permissions</a:t>
            </a:r>
            <a:endParaRPr sz="2800">
              <a:solidFill>
                <a:srgbClr val="000000"/>
              </a:solidFill>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Support finer grained distinctions within a SELinux operation</a:t>
            </a:r>
            <a:endParaRPr sz="2800">
              <a:solidFill>
                <a:srgbClr val="000000"/>
              </a:solidFill>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Introduced by Android security team for ioctl(2) allow-listing</a:t>
            </a:r>
            <a:endParaRPr sz="2800">
              <a:solidFill>
                <a:srgbClr val="000000"/>
              </a:solidFill>
              <a:latin typeface="Calibri"/>
              <a:ea typeface="Calibri"/>
              <a:cs typeface="Calibri"/>
              <a:sym typeface="Calibri"/>
            </a:endParaRPr>
          </a:p>
          <a:p>
            <a:pPr indent="-381000" lvl="1" marL="13716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per least-significant-16-bits of ioctl(2) command value</a:t>
            </a:r>
            <a:endParaRPr sz="2800">
              <a:solidFill>
                <a:srgbClr val="000000"/>
              </a:solidFill>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Backward-compatibility for existing ioctl allow rules</a:t>
            </a:r>
            <a:endParaRPr sz="2800">
              <a:solidFill>
                <a:srgbClr val="000000"/>
              </a:solidFill>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Later extended for netlink message (nlmsg) allow-listing</a:t>
            </a:r>
            <a:endParaRPr sz="2800">
              <a:solidFill>
                <a:srgbClr val="000000"/>
              </a:solidFill>
              <a:latin typeface="Calibri"/>
              <a:ea typeface="Calibri"/>
              <a:cs typeface="Calibri"/>
              <a:sym typeface="Calibri"/>
            </a:endParaRPr>
          </a:p>
          <a:p>
            <a:pPr indent="-381000" lvl="1" marL="13716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Requires kernel 6.13+, netlink_xperm policy capability</a:t>
            </a:r>
            <a:endParaRPr sz="2800">
              <a:solidFill>
                <a:srgbClr val="000000"/>
              </a:solidFill>
              <a:latin typeface="Calibri"/>
              <a:ea typeface="Calibri"/>
              <a:cs typeface="Calibri"/>
              <a:sym typeface="Calibri"/>
            </a:endParaRPr>
          </a:p>
          <a:p>
            <a:pPr indent="-381000" lvl="1" marL="13716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per 16-bit nlmsg_type value</a:t>
            </a:r>
            <a:endParaRPr sz="2800">
              <a:solidFill>
                <a:srgbClr val="000000"/>
              </a:solidFill>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800">
                <a:solidFill>
                  <a:srgbClr val="000000"/>
                </a:solidFill>
                <a:latin typeface="Calibri"/>
                <a:ea typeface="Calibri"/>
                <a:cs typeface="Calibri"/>
                <a:sym typeface="Calibri"/>
              </a:rPr>
              <a:t>allowxperm, auditallowxperm, dontauditxperm, neverallowxperm</a:t>
            </a:r>
            <a:endParaRPr>
              <a:latin typeface="Calibri"/>
              <a:ea typeface="Calibri"/>
              <a:cs typeface="Calibri"/>
              <a:sym typeface="Calibri"/>
            </a:endParaRPr>
          </a:p>
          <a:p>
            <a:pPr indent="0" lvl="1" marL="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13" name="Google Shape;313;p36"/>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Android Example Rules</a:t>
            </a:r>
            <a:endParaRPr/>
          </a:p>
        </p:txBody>
      </p:sp>
      <p:sp>
        <p:nvSpPr>
          <p:cNvPr id="314" name="Google Shape;314;p36"/>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init zygote_exec:process zygote;</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init tmpfs:file init_tmpfs;</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system_server system_data_file:sock_file system_ndebug_socket “ndebugsocket”;</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allow domain binderfs:dir { getattr search };</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allow domain binder_device:chr_file { open read write ioctl ... };</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allowxperm domain binder_device:chr_file ioctl { 0x6201 0x6203 0x6205-0x6209 0x620b-0x620d 0x6210 };</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mlsconstrain process { sigkill sigstop signal setsched setpgid setcap setrlimit ptrace share } (l1 eq l2 or t1 == mlstrustedsubject);</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7"/>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21" name="Google Shape;321;p37"/>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Linux Example Rules</a:t>
            </a:r>
            <a:endParaRPr/>
          </a:p>
        </p:txBody>
      </p:sp>
      <p:sp>
        <p:nvSpPr>
          <p:cNvPr id="322" name="Google Shape;322;p37"/>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init_t httpd_exec_t:process httpd_t;</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init_t tmp_t:file init_tmp_t;</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init_t var_run_t:sock_file rpcbind_var_run_t “rpcbind.sock”;</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allow domain device_t:dir { getattr search };</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allow domain null_device:chr_file { open read write ioctl ... };</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N/A</a:t>
            </a:r>
            <a:endParaRPr/>
          </a:p>
          <a:p>
            <a:pPr indent="-514350" lvl="0" marL="514710" rtl="0" algn="l">
              <a:lnSpc>
                <a:spcPct val="80000"/>
              </a:lnSpc>
              <a:spcBef>
                <a:spcPts val="641"/>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mlsconstrain process { sigkill sigstop signal setsched setpgid setcap setrlimit ptrace share } (h1 dom h2 or t1 != mcs_constrained_type);</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29" name="Google Shape;329;p3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Example Domain Transition Rules</a:t>
            </a:r>
            <a:endParaRPr/>
          </a:p>
        </p:txBody>
      </p:sp>
      <p:sp>
        <p:nvSpPr>
          <p:cNvPr id="330" name="Google Shape;330;p38"/>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350" rtl="0" algn="l">
              <a:lnSpc>
                <a:spcPct val="80000"/>
              </a:lnSpc>
              <a:spcBef>
                <a:spcPts val="0"/>
              </a:spcBef>
              <a:spcAft>
                <a:spcPts val="0"/>
              </a:spcAft>
              <a:buClr>
                <a:srgbClr val="808080"/>
              </a:buClr>
              <a:buSzPts val="2400"/>
              <a:buFont typeface="Arial"/>
              <a:buAutoNum type="arabicPeriod"/>
            </a:pPr>
            <a:r>
              <a:rPr lang="en-US">
                <a:solidFill>
                  <a:srgbClr val="000000"/>
                </a:solidFill>
                <a:latin typeface="Calibri"/>
                <a:ea typeface="Calibri"/>
                <a:cs typeface="Calibri"/>
                <a:sym typeface="Calibri"/>
              </a:rPr>
              <a:t>type_transition init_t httpd_exec_t:process httpd_t;</a:t>
            </a:r>
            <a:endParaRPr/>
          </a:p>
          <a:p>
            <a:pPr indent="-514350" lvl="0" marL="514350" rtl="0" algn="l">
              <a:lnSpc>
                <a:spcPct val="80000"/>
              </a:lnSpc>
              <a:spcBef>
                <a:spcPts val="641"/>
              </a:spcBef>
              <a:spcAft>
                <a:spcPts val="0"/>
              </a:spcAft>
              <a:buClr>
                <a:srgbClr val="808080"/>
              </a:buClr>
              <a:buSzPts val="2400"/>
              <a:buAutoNum type="arabicPeriod"/>
            </a:pPr>
            <a:r>
              <a:rPr lang="en-US">
                <a:solidFill>
                  <a:srgbClr val="000000"/>
                </a:solidFill>
                <a:latin typeface="Calibri"/>
                <a:ea typeface="Calibri"/>
                <a:cs typeface="Calibri"/>
                <a:sym typeface="Calibri"/>
              </a:rPr>
              <a:t>allow init_t httpd_exec_t:file { read getattr map </a:t>
            </a:r>
            <a:r>
              <a:rPr b="1" lang="en-US">
                <a:solidFill>
                  <a:srgbClr val="000000"/>
                </a:solidFill>
                <a:latin typeface="Calibri"/>
                <a:ea typeface="Calibri"/>
                <a:cs typeface="Calibri"/>
                <a:sym typeface="Calibri"/>
              </a:rPr>
              <a:t>execute</a:t>
            </a:r>
            <a:r>
              <a:rPr lang="en-US">
                <a:solidFill>
                  <a:srgbClr val="000000"/>
                </a:solidFill>
                <a:latin typeface="Calibri"/>
                <a:ea typeface="Calibri"/>
                <a:cs typeface="Calibri"/>
                <a:sym typeface="Calibri"/>
              </a:rPr>
              <a:t> open };</a:t>
            </a:r>
            <a:endParaRPr>
              <a:solidFill>
                <a:srgbClr val="000000"/>
              </a:solidFill>
              <a:latin typeface="Calibri"/>
              <a:ea typeface="Calibri"/>
              <a:cs typeface="Calibri"/>
              <a:sym typeface="Calibri"/>
            </a:endParaRPr>
          </a:p>
          <a:p>
            <a:pPr indent="-514350" lvl="0" marL="514350" rtl="0" algn="l">
              <a:lnSpc>
                <a:spcPct val="80000"/>
              </a:lnSpc>
              <a:spcBef>
                <a:spcPts val="641"/>
              </a:spcBef>
              <a:spcAft>
                <a:spcPts val="0"/>
              </a:spcAft>
              <a:buClr>
                <a:srgbClr val="808080"/>
              </a:buClr>
              <a:buSzPts val="2400"/>
              <a:buAutoNum type="arabicPeriod"/>
            </a:pPr>
            <a:r>
              <a:rPr lang="en-US">
                <a:solidFill>
                  <a:srgbClr val="000000"/>
                </a:solidFill>
                <a:latin typeface="Calibri"/>
                <a:ea typeface="Calibri"/>
                <a:cs typeface="Calibri"/>
                <a:sym typeface="Calibri"/>
              </a:rPr>
              <a:t>allow init_t httpd_t:process { </a:t>
            </a:r>
            <a:r>
              <a:rPr b="1" lang="en-US">
                <a:solidFill>
                  <a:srgbClr val="000000"/>
                </a:solidFill>
                <a:latin typeface="Calibri"/>
                <a:ea typeface="Calibri"/>
                <a:cs typeface="Calibri"/>
                <a:sym typeface="Calibri"/>
              </a:rPr>
              <a:t>transition</a:t>
            </a:r>
            <a:r>
              <a:rPr lang="en-US">
                <a:solidFill>
                  <a:srgbClr val="000000"/>
                </a:solidFill>
                <a:latin typeface="Calibri"/>
                <a:ea typeface="Calibri"/>
                <a:cs typeface="Calibri"/>
                <a:sym typeface="Calibri"/>
              </a:rPr>
              <a:t> };</a:t>
            </a:r>
            <a:endParaRPr>
              <a:solidFill>
                <a:srgbClr val="000000"/>
              </a:solidFill>
              <a:latin typeface="Calibri"/>
              <a:ea typeface="Calibri"/>
              <a:cs typeface="Calibri"/>
              <a:sym typeface="Calibri"/>
            </a:endParaRPr>
          </a:p>
          <a:p>
            <a:pPr indent="-514350" lvl="0" marL="514350" rtl="0" algn="l">
              <a:lnSpc>
                <a:spcPct val="80000"/>
              </a:lnSpc>
              <a:spcBef>
                <a:spcPts val="641"/>
              </a:spcBef>
              <a:spcAft>
                <a:spcPts val="0"/>
              </a:spcAft>
              <a:buClr>
                <a:srgbClr val="808080"/>
              </a:buClr>
              <a:buSzPts val="2400"/>
              <a:buAutoNum type="arabicPeriod"/>
            </a:pPr>
            <a:r>
              <a:rPr lang="en-US">
                <a:solidFill>
                  <a:srgbClr val="000000"/>
                </a:solidFill>
                <a:latin typeface="Calibri"/>
                <a:ea typeface="Calibri"/>
                <a:cs typeface="Calibri"/>
                <a:sym typeface="Calibri"/>
              </a:rPr>
              <a:t>allow httpd_t httpd_exec_t:file { read getattr map execute open </a:t>
            </a:r>
            <a:r>
              <a:rPr b="1" lang="en-US">
                <a:solidFill>
                  <a:srgbClr val="000000"/>
                </a:solidFill>
                <a:latin typeface="Calibri"/>
                <a:ea typeface="Calibri"/>
                <a:cs typeface="Calibri"/>
                <a:sym typeface="Calibri"/>
              </a:rPr>
              <a:t>entrypoint</a:t>
            </a:r>
            <a:r>
              <a:rPr lang="en-US">
                <a:solidFill>
                  <a:srgbClr val="000000"/>
                </a:solidFill>
                <a:latin typeface="Calibri"/>
                <a:ea typeface="Calibri"/>
                <a:cs typeface="Calibri"/>
                <a:sym typeface="Calibri"/>
              </a:rPr>
              <a:t> };</a:t>
            </a:r>
            <a:endParaRPr/>
          </a:p>
          <a:p>
            <a:pPr indent="-514350" lvl="0" marL="514350" rtl="0" algn="l">
              <a:lnSpc>
                <a:spcPct val="80000"/>
              </a:lnSpc>
              <a:spcBef>
                <a:spcPts val="641"/>
              </a:spcBef>
              <a:spcAft>
                <a:spcPts val="0"/>
              </a:spcAft>
              <a:buClr>
                <a:srgbClr val="808080"/>
              </a:buClr>
              <a:buSzPts val="2400"/>
              <a:buAutoNum type="arabicPeriod"/>
            </a:pPr>
            <a:r>
              <a:rPr lang="en-US">
                <a:solidFill>
                  <a:srgbClr val="000000"/>
                </a:solidFill>
                <a:latin typeface="Calibri"/>
                <a:ea typeface="Calibri"/>
                <a:cs typeface="Calibri"/>
                <a:sym typeface="Calibri"/>
              </a:rPr>
              <a:t>dontaudit init_t httpd_t:process { noatsecure siginh rlimitinh };</a:t>
            </a:r>
            <a:endParaRPr>
              <a:solidFill>
                <a:srgbClr val="000000"/>
              </a:solidFill>
              <a:latin typeface="Calibri"/>
              <a:ea typeface="Calibri"/>
              <a:cs typeface="Calibri"/>
              <a:sym typeface="Calibri"/>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37" name="Google Shape;337;p3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SELinux: Conditional Policy</a:t>
            </a:r>
            <a:endParaRPr/>
          </a:p>
        </p:txBody>
      </p:sp>
      <p:sp>
        <p:nvSpPr>
          <p:cNvPr id="338" name="Google Shape;338;p39"/>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Policy booleans can be defined with an initial true/false value.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Blocks of rules can be made conditional on a boolean expression.</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policy boolean values can be changed at runtime to enable/disable rules dynamically.</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Originally introduced to support a "kill switch" feature.</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Cut off access to peripherals, shut off a network flow, etc</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Now widely used in Linux / refpolicy</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e.g. httpd_use_nfs, httpd_can_connect_ldap</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Prohibited in Android policy, checked by CTS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Prevent any runtime tampering with policy state</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45" name="Google Shape;345;p4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Modes</a:t>
            </a:r>
            <a:endParaRPr/>
          </a:p>
        </p:txBody>
      </p:sp>
      <p:sp>
        <p:nvSpPr>
          <p:cNvPr id="346" name="Google Shape;346;p40"/>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Global Modes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Disabled – Disabled in the kernel</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Permissive – Logs what would be denied but does not enforce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Enforcing – Logs and enforces denials for all enforcing domains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Check with ‘getenforce’ or ‘cat /sys/fs/selinux/enforce’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Per-Domain Modes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Per-Domain Permissive – Permissive for individual domain(s)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Defined in the policy itself</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Check with ‘seinfo –permissive [/path/to/policy]’</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Often used for new domains to enable learning/testing policy</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53" name="Google Shape;353;p41"/>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Tools</a:t>
            </a:r>
            <a:endParaRPr/>
          </a:p>
        </p:txBody>
      </p:sp>
      <p:sp>
        <p:nvSpPr>
          <p:cNvPr id="354" name="Google Shape;354;p41"/>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Fuller list on </a:t>
            </a:r>
            <a:r>
              <a:rPr lang="en-US" sz="2800" u="sng">
                <a:solidFill>
                  <a:srgbClr val="000000"/>
                </a:solidFill>
                <a:latin typeface="Calibri"/>
                <a:ea typeface="Calibri"/>
                <a:cs typeface="Calibri"/>
                <a:sym typeface="Calibri"/>
                <a:hlinkClick r:id="rId3">
                  <a:extLst>
                    <a:ext uri="{A12FA001-AC4F-418D-AE19-62706E023703}">
                      <ahyp:hlinkClr val="tx"/>
                    </a:ext>
                  </a:extLst>
                </a:hlinkClick>
              </a:rPr>
              <a:t>https://github.com/selinuxproject/selinux/wiki/Tools</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Analysis tools described in subsequent slides.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Some other commonly used tools: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sestatus [-v] : report the status and config of SELinux</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getenforce :  report the SELinux mode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setenforce [0|1]: change the active SELinux mode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setsebool [-P] name value | name=value : set policy boolean</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semodule : install/remove/list policy modules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semanage : manage all the non-module configuration</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audit2allow : generate allow rules from logged denials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audit2why : identify the cause of logged denials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2"/>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61" name="Google Shape;361;p42"/>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Linux: Setting SELinux Modes</a:t>
            </a:r>
            <a:endParaRPr/>
          </a:p>
        </p:txBody>
      </p:sp>
      <p:sp>
        <p:nvSpPr>
          <p:cNvPr id="362" name="Google Shape;362;p42"/>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To disable, boot kernel with selinux=0.</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Or use lsm=lockdown,yama,integrity,bpf,landlock,ipe (everything but selinux!).</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To boot permissive, boot kernel with enforcing=0.</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Or set SELINUX=permissive in /etc/selinux/config and reboot.</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Similarly for booting enforcing (enforcing=1, SELINUX=enforcing).</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At runtime, use setenforce 0 | 1 to switch modes temporarily.</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Will reset upon reboot to kernel and /etc/selinux/config defaults</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Kernel command-line takes precedence over /etc/selinux/config</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Protect your bootloader configuration!</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69" name="Google Shape;369;p4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Linux: Configuration Fallbacks</a:t>
            </a:r>
            <a:endParaRPr/>
          </a:p>
        </p:txBody>
      </p:sp>
      <p:sp>
        <p:nvSpPr>
          <p:cNvPr id="370" name="Google Shape;370;p43"/>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If there is no /etc/selinux/config, the latest SELinux userspace (3.12+) will automatically fall back to /usr/lib/selinux/config if it exists.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Likewise for all the /etc/selinux configuration files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Allows vendors to ship read-only policy defaults under /usr/lib, only use /etc for admin overrides.</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77" name="Google Shape;377;p44"/>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Linux: Setting Permissive Domains</a:t>
            </a:r>
            <a:endParaRPr/>
          </a:p>
        </p:txBody>
      </p:sp>
      <p:sp>
        <p:nvSpPr>
          <p:cNvPr id="378" name="Google Shape;378;p44"/>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Only useful if your global mode is enforcing.</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Otherwise all domains are already permissive.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semanage permissive –a httpd_t</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Adds httpd_t as a permissive domain</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httpd_t can now do anything but denied permissions will still be logged</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semanage permissive –d httpd_t</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Deletes httpd_t from being a permissive domain</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httpd_t returns to being enforcing (if global mode is enforcing)</a:t>
            </a:r>
            <a:endParaRPr sz="2800">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85" name="Google Shape;385;p45"/>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Android: Setting SELinux Modes</a:t>
            </a:r>
            <a:endParaRPr/>
          </a:p>
        </p:txBody>
      </p:sp>
      <p:sp>
        <p:nvSpPr>
          <p:cNvPr id="386" name="Google Shape;386;p45"/>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Disabled is never an option; SELinux is mandatory in Android.</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Permissive is only an option for userdebug/eng builds.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androidboot.selinux=permissive</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adb root &amp;&amp; adb shell setenforce 0</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Not supported for user (production) builds.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Enforcing (both global and per-domain) is mandatory for Android user builds, tested by CTS.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No domain is allowed setenforce or load_policy permissions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Only init can do so before first setting enforcing mode to 1</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Some device kernels omit permissive mode support altogether</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393" name="Google Shape;393;p46"/>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Linux: SELinux Policy Types</a:t>
            </a:r>
            <a:endParaRPr/>
          </a:p>
        </p:txBody>
      </p:sp>
      <p:sp>
        <p:nvSpPr>
          <p:cNvPr id="394" name="Google Shape;394;p46"/>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Only a concept in Linux, no parallel in Android</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Just a name for a particular policy configuration</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Default policy type is the "targeted" policy, i.e. confine/protect a targeted set of processes while leaving the rest unconfined.</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Other types include:</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 "mls" -  Confine everything and use MLS rather than MCS.</a:t>
            </a:r>
            <a:endParaRPr>
              <a:solidFill>
                <a:srgbClr val="002A3A"/>
              </a:solidFill>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 "minimum" - a minimal policy</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policy type to load at boot is specified via SELINUXTYPE= in {/etc,/usr/lib}/selinux/config.</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policy files live under {/etc,/usr/lib}/selinux/$SELINUXTYPE</a:t>
            </a:r>
            <a:endParaRPr sz="2800">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7"/>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01" name="Google Shape;401;p47"/>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Linux: Strict and Other Policies</a:t>
            </a:r>
            <a:endParaRPr/>
          </a:p>
        </p:txBody>
      </p:sp>
      <p:sp>
        <p:nvSpPr>
          <p:cNvPr id="402" name="Google Shape;402;p47"/>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Originally there was also a "strict" policy – confine everything, like "mls" but still using MCS rather than MLS.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With modern Linux, "strict" policy can be achieved just by mapping all users to confined roles via semanage and removing:</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unconfineduser module (no more unconfined users)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unconfined module (no more unconfined processes)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This configuration might not be tested by your distro.</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Refpolicy has standard, mcs, and mls policy types instead.</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standard = no-MCS/MLS; mcs = targeted in Fedora </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Since policy types are just names, other distros may use different names to mean the same thing as "targeted" e.g. "default".</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09" name="Google Shape;409;p4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Permission Denials</a:t>
            </a:r>
            <a:endParaRPr/>
          </a:p>
        </p:txBody>
      </p:sp>
      <p:sp>
        <p:nvSpPr>
          <p:cNvPr id="410" name="Google Shape;410;p48"/>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Denials show up as “avc:  denied...” log / audit messages.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avc: prefix is historical; message is logged by the AVC.</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View with dmesg / journalctl by default on Linux, logcat on Android.</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If running auditd, use ausearch -i -m AVC to view them.</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Some denials may be hidden via dontaudit rules in policy.</a:t>
            </a:r>
            <a:endParaRPr/>
          </a:p>
          <a:p>
            <a:pPr indent="0" lvl="0" marL="360" rtl="0" algn="l">
              <a:lnSpc>
                <a:spcPct val="80000"/>
              </a:lnSpc>
              <a:spcBef>
                <a:spcPts val="641"/>
              </a:spcBef>
              <a:spcAft>
                <a:spcPts val="0"/>
              </a:spcAft>
              <a:buClr>
                <a:srgbClr val="808080"/>
              </a:buClr>
              <a:buSzPts val="2800"/>
              <a:buNone/>
            </a:pPr>
            <a:r>
              <a:rPr lang="en-US" sz="2800">
                <a:solidFill>
                  <a:srgbClr val="000000"/>
                </a:solidFill>
                <a:latin typeface="Calibri"/>
                <a:ea typeface="Calibri"/>
                <a:cs typeface="Calibri"/>
                <a:sym typeface="Calibri"/>
              </a:rPr>
              <a:t>avc:  denied  { </a:t>
            </a:r>
            <a:r>
              <a:rPr i="1" lang="en-US" sz="2800">
                <a:solidFill>
                  <a:srgbClr val="000000"/>
                </a:solidFill>
                <a:latin typeface="Calibri"/>
                <a:ea typeface="Calibri"/>
                <a:cs typeface="Calibri"/>
                <a:sym typeface="Calibri"/>
              </a:rPr>
              <a:t>execute</a:t>
            </a:r>
            <a:r>
              <a:rPr lang="en-US" sz="2800">
                <a:solidFill>
                  <a:srgbClr val="000000"/>
                </a:solidFill>
                <a:latin typeface="Calibri"/>
                <a:ea typeface="Calibri"/>
                <a:cs typeface="Calibri"/>
                <a:sym typeface="Calibri"/>
              </a:rPr>
              <a:t> } for  pid=4866 comm=”netmgrd” name=”sh” dev=”mmcblk0p25” ino=138 scontext=u:r:</a:t>
            </a:r>
            <a:r>
              <a:rPr b="1" lang="en-US" sz="2800">
                <a:solidFill>
                  <a:srgbClr val="000000"/>
                </a:solidFill>
                <a:latin typeface="Calibri"/>
                <a:ea typeface="Calibri"/>
                <a:cs typeface="Calibri"/>
                <a:sym typeface="Calibri"/>
              </a:rPr>
              <a:t>netmgrd</a:t>
            </a:r>
            <a:r>
              <a:rPr lang="en-US" sz="2800">
                <a:solidFill>
                  <a:srgbClr val="000000"/>
                </a:solidFill>
                <a:latin typeface="Calibri"/>
                <a:ea typeface="Calibri"/>
                <a:cs typeface="Calibri"/>
                <a:sym typeface="Calibri"/>
              </a:rPr>
              <a:t>:s0 tcontext=u:object_r:</a:t>
            </a:r>
            <a:r>
              <a:rPr b="1" lang="en-US" sz="2800">
                <a:solidFill>
                  <a:srgbClr val="000000"/>
                </a:solidFill>
                <a:latin typeface="Calibri"/>
                <a:ea typeface="Calibri"/>
                <a:cs typeface="Calibri"/>
                <a:sym typeface="Calibri"/>
              </a:rPr>
              <a:t>shell_exec</a:t>
            </a:r>
            <a:r>
              <a:rPr lang="en-US" sz="2800">
                <a:solidFill>
                  <a:srgbClr val="000000"/>
                </a:solidFill>
                <a:latin typeface="Calibri"/>
                <a:ea typeface="Calibri"/>
                <a:cs typeface="Calibri"/>
                <a:sym typeface="Calibri"/>
              </a:rPr>
              <a:t>:s0 tclass=</a:t>
            </a:r>
            <a:r>
              <a:rPr i="1" lang="en-US" sz="2800">
                <a:solidFill>
                  <a:srgbClr val="000000"/>
                </a:solidFill>
                <a:latin typeface="Calibri"/>
                <a:ea typeface="Calibri"/>
                <a:cs typeface="Calibri"/>
                <a:sym typeface="Calibri"/>
              </a:rPr>
              <a:t>file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a:t>
            </a:r>
            <a:r>
              <a:rPr b="1" lang="en-US" sz="2800">
                <a:solidFill>
                  <a:srgbClr val="000000"/>
                </a:solidFill>
                <a:latin typeface="Calibri"/>
                <a:ea typeface="Calibri"/>
                <a:cs typeface="Calibri"/>
                <a:sym typeface="Calibri"/>
              </a:rPr>
              <a:t>netmgrd</a:t>
            </a:r>
            <a:r>
              <a:rPr lang="en-US" sz="2800">
                <a:solidFill>
                  <a:srgbClr val="000000"/>
                </a:solidFill>
                <a:latin typeface="Calibri"/>
                <a:ea typeface="Calibri"/>
                <a:cs typeface="Calibri"/>
                <a:sym typeface="Calibri"/>
              </a:rPr>
              <a:t> domain was denied permission to </a:t>
            </a:r>
            <a:r>
              <a:rPr i="1" lang="en-US" sz="2800">
                <a:solidFill>
                  <a:srgbClr val="000000"/>
                </a:solidFill>
                <a:latin typeface="Calibri"/>
                <a:ea typeface="Calibri"/>
                <a:cs typeface="Calibri"/>
                <a:sym typeface="Calibri"/>
              </a:rPr>
              <a:t>execute</a:t>
            </a:r>
            <a:r>
              <a:rPr lang="en-US" sz="2800">
                <a:solidFill>
                  <a:srgbClr val="000000"/>
                </a:solidFill>
                <a:latin typeface="Calibri"/>
                <a:ea typeface="Calibri"/>
                <a:cs typeface="Calibri"/>
                <a:sym typeface="Calibri"/>
              </a:rPr>
              <a:t> a </a:t>
            </a:r>
            <a:r>
              <a:rPr i="1" lang="en-US" sz="2800">
                <a:solidFill>
                  <a:srgbClr val="000000"/>
                </a:solidFill>
                <a:latin typeface="Calibri"/>
                <a:ea typeface="Calibri"/>
                <a:cs typeface="Calibri"/>
                <a:sym typeface="Calibri"/>
              </a:rPr>
              <a:t>file</a:t>
            </a:r>
            <a:r>
              <a:rPr lang="en-US" sz="2800">
                <a:solidFill>
                  <a:srgbClr val="000000"/>
                </a:solidFill>
                <a:latin typeface="Calibri"/>
                <a:ea typeface="Calibri"/>
                <a:cs typeface="Calibri"/>
                <a:sym typeface="Calibri"/>
              </a:rPr>
              <a:t> with the </a:t>
            </a:r>
            <a:r>
              <a:rPr b="1" lang="en-US" sz="2800">
                <a:solidFill>
                  <a:srgbClr val="000000"/>
                </a:solidFill>
                <a:latin typeface="Calibri"/>
                <a:ea typeface="Calibri"/>
                <a:cs typeface="Calibri"/>
                <a:sym typeface="Calibri"/>
              </a:rPr>
              <a:t>shell_exec </a:t>
            </a:r>
            <a:r>
              <a:rPr lang="en-US" sz="2800">
                <a:solidFill>
                  <a:srgbClr val="000000"/>
                </a:solidFill>
                <a:latin typeface="Calibri"/>
                <a:ea typeface="Calibri"/>
                <a:cs typeface="Calibri"/>
                <a:sym typeface="Calibri"/>
              </a:rPr>
              <a:t>type.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IOW your network manager tried to spawn a shell!</a:t>
            </a:r>
            <a:endParaRPr/>
          </a:p>
          <a:p>
            <a:pPr indent="-76200" lvl="1" marL="685800" rtl="0" algn="l">
              <a:lnSpc>
                <a:spcPct val="100000"/>
              </a:lnSpc>
              <a:spcBef>
                <a:spcPts val="500"/>
              </a:spcBef>
              <a:spcAft>
                <a:spcPts val="0"/>
              </a:spcAft>
              <a:buClr>
                <a:schemeClr val="dk1"/>
              </a:buClr>
              <a:buSzPts val="2400"/>
              <a:buNone/>
            </a:pPr>
            <a:r>
              <a:t/>
            </a:r>
            <a:endParaRPr/>
          </a:p>
          <a:p>
            <a:pPr indent="-762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17" name="Google Shape;417;p4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Getting Full Pathnames</a:t>
            </a:r>
            <a:endParaRPr/>
          </a:p>
        </p:txBody>
      </p:sp>
      <p:sp>
        <p:nvSpPr>
          <p:cNvPr id="418" name="Google Shape;418;p49"/>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Many SELinux permission checks happen at a point where we only have the inode information or the last component of the pathname.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Full pathnames can be collected and audited with the Linux audit subsystem.</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Add any audit filter to turn on the machinery, e.g.</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auditctl –w /etc/shadow -p wa</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Subsequent denials will also report separate PATH records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This can be set persistently across reboots: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echo "-w /etc/shadow -p wa" &gt; /etc/audit/rules.d/99-shadow.rules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augenrules </a:t>
            </a:r>
            <a:r>
              <a:rPr lang="en-US" sz="2800">
                <a:solidFill>
                  <a:srgbClr val="000000"/>
                </a:solidFill>
                <a:latin typeface="Calibri"/>
                <a:ea typeface="Calibri"/>
                <a:cs typeface="Calibri"/>
                <a:sym typeface="Calibri"/>
              </a:rPr>
              <a:t>--</a:t>
            </a:r>
            <a:r>
              <a:rPr lang="en-US" sz="2800">
                <a:solidFill>
                  <a:srgbClr val="000000"/>
                </a:solidFill>
                <a:latin typeface="Calibri"/>
                <a:ea typeface="Calibri"/>
                <a:cs typeface="Calibri"/>
                <a:sym typeface="Calibri"/>
              </a:rPr>
              <a:t>load</a:t>
            </a:r>
            <a:endParaRPr sz="2800">
              <a:solidFill>
                <a:srgbClr val="000000"/>
              </a:solidFill>
              <a:latin typeface="Calibri"/>
              <a:ea typeface="Calibri"/>
              <a:cs typeface="Calibri"/>
              <a:sym typeface="Calibri"/>
            </a:endParaRPr>
          </a:p>
          <a:p>
            <a:pPr indent="-228600" lvl="1" marL="685800" rtl="0" algn="l">
              <a:lnSpc>
                <a:spcPct val="100000"/>
              </a:lnSpc>
              <a:spcBef>
                <a:spcPts val="500"/>
              </a:spcBef>
              <a:spcAft>
                <a:spcPts val="0"/>
              </a:spcAft>
              <a:buClr>
                <a:schemeClr val="dk1"/>
              </a:buClr>
              <a:buSzPts val="24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25" name="Google Shape;425;p5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Fixing Mislabeled Files</a:t>
            </a:r>
            <a:endParaRPr/>
          </a:p>
        </p:txBody>
      </p:sp>
      <p:sp>
        <p:nvSpPr>
          <p:cNvPr id="426" name="Google Shape;426;p50"/>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Many SELinux denials are a result of mislabeled files.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File has the wrong label =&gt; permission denied!</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First thing to try: restore the file to the policy default</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restorecon [-r] -v /path/to/file</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Still not working? Assign a different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in the policy and on-disk:</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semanage fcontext –a –t </a:t>
            </a:r>
            <a:r>
              <a:rPr i="1" lang="en-US" sz="2800">
                <a:solidFill>
                  <a:srgbClr val="000000"/>
                </a:solidFill>
                <a:latin typeface="Calibri"/>
                <a:ea typeface="Calibri"/>
                <a:cs typeface="Calibri"/>
                <a:sym typeface="Calibri"/>
              </a:rPr>
              <a:t>type </a:t>
            </a:r>
            <a:r>
              <a:rPr lang="en-US" sz="2800">
                <a:solidFill>
                  <a:srgbClr val="000000"/>
                </a:solidFill>
                <a:latin typeface="Calibri"/>
                <a:ea typeface="Calibri"/>
                <a:cs typeface="Calibri"/>
                <a:sym typeface="Calibri"/>
              </a:rPr>
              <a:t>/path/to/file or /path/to/dir(/.*)?</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restorecon [-r] -v /path/to/file</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What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to use?</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Look at the type of similar files, e.g. ls –Z /path/to/related/file</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Read the man page for the daemon's SELinux policy, e.g. man httpd_selinux, or look at that policy module's .te and .fc files</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1"/>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33" name="Google Shape;433;p51"/>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File Context Equivalence</a:t>
            </a:r>
            <a:endParaRPr/>
          </a:p>
        </p:txBody>
      </p:sp>
      <p:sp>
        <p:nvSpPr>
          <p:cNvPr id="434" name="Google Shape;434;p51"/>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What if you just want to reuse all of the existing file_contexts assignments but with a re-mapped prefix?</a:t>
            </a:r>
            <a:endParaRPr sz="2800">
              <a:solidFill>
                <a:srgbClr val="000000"/>
              </a:solidFill>
              <a:latin typeface="Calibri"/>
              <a:ea typeface="Calibri"/>
              <a:cs typeface="Calibri"/>
              <a:sym typeface="Calibri"/>
            </a:endParaRPr>
          </a:p>
          <a:p>
            <a:pPr indent="-254000" lvl="1" marL="6858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e.g. alternate web root directory</a:t>
            </a:r>
            <a:endParaRPr sz="2800">
              <a:solidFill>
                <a:srgbClr val="000000"/>
              </a:solidFill>
              <a:latin typeface="Calibri"/>
              <a:ea typeface="Calibri"/>
              <a:cs typeface="Calibri"/>
              <a:sym typeface="Calibri"/>
            </a:endParaRPr>
          </a:p>
          <a:p>
            <a:pPr indent="-228600" lvl="0" marL="2286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Define the two paths as equal in policy:</a:t>
            </a:r>
            <a:endParaRPr sz="2800">
              <a:solidFill>
                <a:srgbClr val="000000"/>
              </a:solidFill>
              <a:latin typeface="Calibri"/>
              <a:ea typeface="Calibri"/>
              <a:cs typeface="Calibri"/>
              <a:sym typeface="Calibri"/>
            </a:endParaRPr>
          </a:p>
          <a:p>
            <a:pPr indent="-254000" lvl="1" marL="6858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semanage fcontext -a -e /var/www /path/to/alternate/root</a:t>
            </a:r>
            <a:endParaRPr sz="2800">
              <a:solidFill>
                <a:srgbClr val="000000"/>
              </a:solidFill>
              <a:latin typeface="Calibri"/>
              <a:ea typeface="Calibri"/>
              <a:cs typeface="Calibri"/>
              <a:sym typeface="Calibri"/>
            </a:endParaRPr>
          </a:p>
          <a:p>
            <a:pPr indent="-228600" lvl="0" marL="2286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And then restorecon the directory and its files:</a:t>
            </a:r>
            <a:endParaRPr sz="2800">
              <a:solidFill>
                <a:srgbClr val="000000"/>
              </a:solidFill>
              <a:latin typeface="Calibri"/>
              <a:ea typeface="Calibri"/>
              <a:cs typeface="Calibri"/>
              <a:sym typeface="Calibri"/>
            </a:endParaRPr>
          </a:p>
          <a:p>
            <a:pPr indent="-254000" lvl="1" marL="6858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restorecon -rv /path/to/alternate/root</a:t>
            </a:r>
            <a:endParaRPr sz="2800">
              <a:solidFill>
                <a:srgbClr val="000000"/>
              </a:solidFill>
              <a:latin typeface="Calibri"/>
              <a:ea typeface="Calibri"/>
              <a:cs typeface="Calibri"/>
              <a:sym typeface="Calibri"/>
            </a:endParaRPr>
          </a:p>
          <a:p>
            <a:pPr indent="-254000" lvl="0" marL="2286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With selinux userspace 3.12+, you can also use a ‘*’ whole-component wildcard to match exactly one non-empty component, e.g.</a:t>
            </a:r>
            <a:endParaRPr sz="2800">
              <a:solidFill>
                <a:srgbClr val="000000"/>
              </a:solidFill>
              <a:latin typeface="Calibri"/>
              <a:ea typeface="Calibri"/>
              <a:cs typeface="Calibri"/>
              <a:sym typeface="Calibri"/>
            </a:endParaRPr>
          </a:p>
          <a:p>
            <a:pPr indent="-254000" lvl="1" marL="685800" rtl="0" algn="l">
              <a:lnSpc>
                <a:spcPct val="80000"/>
              </a:lnSpc>
              <a:spcBef>
                <a:spcPts val="0"/>
              </a:spcBef>
              <a:spcAft>
                <a:spcPts val="0"/>
              </a:spcAft>
              <a:buClr>
                <a:srgbClr val="000000"/>
              </a:buClr>
              <a:buSzPts val="2800"/>
              <a:buFont typeface="Calibri"/>
              <a:buChar char="•"/>
            </a:pPr>
            <a:r>
              <a:rPr lang="en-US" sz="2800">
                <a:solidFill>
                  <a:srgbClr val="000000"/>
                </a:solidFill>
                <a:latin typeface="Calibri"/>
                <a:ea typeface="Calibri"/>
                <a:cs typeface="Calibri"/>
                <a:sym typeface="Calibri"/>
              </a:rPr>
              <a:t>semanage fcontext -a -e / “/var/lib/extensions/*”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2"/>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41" name="Google Shape;441;p52"/>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Fixing Mislabeled </a:t>
            </a:r>
            <a:r>
              <a:rPr lang="en-US"/>
              <a:t>Ports</a:t>
            </a:r>
            <a:endParaRPr/>
          </a:p>
        </p:txBody>
      </p:sp>
      <p:sp>
        <p:nvSpPr>
          <p:cNvPr id="442" name="Google Shape;442;p52"/>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Some </a:t>
            </a:r>
            <a:r>
              <a:rPr lang="en-US" sz="2800">
                <a:solidFill>
                  <a:srgbClr val="000000"/>
                </a:solidFill>
                <a:latin typeface="Calibri"/>
                <a:ea typeface="Calibri"/>
                <a:cs typeface="Calibri"/>
                <a:sym typeface="Calibri"/>
              </a:rPr>
              <a:t>SELinux denials are due to mislabeled ports.</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Port</a:t>
            </a:r>
            <a:r>
              <a:rPr lang="en-US" sz="2800">
                <a:solidFill>
                  <a:srgbClr val="000000"/>
                </a:solidFill>
                <a:latin typeface="Calibri"/>
                <a:ea typeface="Calibri"/>
                <a:cs typeface="Calibri"/>
                <a:sym typeface="Calibri"/>
              </a:rPr>
              <a:t> has the wrong label =&gt; permission denied!</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Assign a specific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in the policy:</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semanage port –a –t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-p </a:t>
            </a:r>
            <a:r>
              <a:rPr i="1" lang="en-US" sz="2800">
                <a:solidFill>
                  <a:srgbClr val="000000"/>
                </a:solidFill>
                <a:latin typeface="Calibri"/>
                <a:ea typeface="Calibri"/>
                <a:cs typeface="Calibri"/>
                <a:sym typeface="Calibri"/>
              </a:rPr>
              <a:t>protocol port-number</a:t>
            </a:r>
            <a:endParaRPr sz="2800">
              <a:solidFill>
                <a:srgbClr val="000000"/>
              </a:solidFill>
              <a:latin typeface="Calibri"/>
              <a:ea typeface="Calibri"/>
              <a:cs typeface="Calibri"/>
              <a:sym typeface="Calibri"/>
            </a:endParaRPr>
          </a:p>
          <a:p>
            <a:pPr indent="-2540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Or if you need to override a pre-existing assignment:</a:t>
            </a:r>
            <a:endParaRPr sz="2800">
              <a:solidFill>
                <a:srgbClr val="000000"/>
              </a:solidFill>
              <a:latin typeface="Calibri"/>
              <a:ea typeface="Calibri"/>
              <a:cs typeface="Calibri"/>
              <a:sym typeface="Calibri"/>
            </a:endParaRPr>
          </a:p>
          <a:p>
            <a:pPr indent="-2540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semanage port –m –t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-p </a:t>
            </a:r>
            <a:r>
              <a:rPr i="1" lang="en-US" sz="2800">
                <a:solidFill>
                  <a:srgbClr val="000000"/>
                </a:solidFill>
                <a:latin typeface="Calibri"/>
                <a:ea typeface="Calibri"/>
                <a:cs typeface="Calibri"/>
                <a:sym typeface="Calibri"/>
              </a:rPr>
              <a:t>protocol port-number</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What </a:t>
            </a:r>
            <a:r>
              <a:rPr i="1" lang="en-US" sz="2800">
                <a:solidFill>
                  <a:srgbClr val="000000"/>
                </a:solidFill>
                <a:latin typeface="Calibri"/>
                <a:ea typeface="Calibri"/>
                <a:cs typeface="Calibri"/>
                <a:sym typeface="Calibri"/>
              </a:rPr>
              <a:t>type</a:t>
            </a:r>
            <a:r>
              <a:rPr lang="en-US" sz="2800">
                <a:solidFill>
                  <a:srgbClr val="000000"/>
                </a:solidFill>
                <a:latin typeface="Calibri"/>
                <a:ea typeface="Calibri"/>
                <a:cs typeface="Calibri"/>
                <a:sym typeface="Calibri"/>
              </a:rPr>
              <a:t> to use?</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Look at the type of similar ports, e.g. semanage port -l</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Read the man page for the daemon's SELinux policy, e.g. man httpd_selinux, or look at that policy module's .te file</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49" name="Google Shape;449;p5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Fixing Denials</a:t>
            </a:r>
            <a:endParaRPr/>
          </a:p>
        </p:txBody>
      </p:sp>
      <p:sp>
        <p:nvSpPr>
          <p:cNvPr id="450" name="Google Shape;450;p53"/>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If running setroubleshoot, check its suggestion first.</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Is the process running in the right domain?</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No =&gt; Fix the label on its executable file.</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Is the file or port that was being accessed labeled correctly?</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No =&gt; Fix the label on the file or port.</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Does an existing boolean cover this situation?</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Run audit2why on the avc: denied message to see.</a:t>
            </a:r>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Yes =&gt; Set the boolean to the correct value.</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Otherwise, run audit2allow and/or audit2why to fix or further diagnose.</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57" name="Google Shape;457;p54"/>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Audit2allow Examples</a:t>
            </a:r>
            <a:endParaRPr/>
          </a:p>
        </p:txBody>
      </p:sp>
      <p:sp>
        <p:nvSpPr>
          <p:cNvPr id="458" name="Google Shape;458;p54"/>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Create and insert a local policy module that allows all logged denials: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audit2allow –a –M mypolicy</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semodule -i mypolicy.pp</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Create and insert a local policy module that allows all httpd denials: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audit2allow –t httpd –a –M myhttpd</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semodule -i myhttpd.pp</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Create and insert a local policy module that allows all httpd denials and tries to use refpolicy interfaces when possible:</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audit2allow –R –t httpd –a –M myhttpd</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semodule -i myhttpd.pp</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65" name="Google Shape;465;p55"/>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Audit2allow Caveat</a:t>
            </a:r>
            <a:endParaRPr/>
          </a:p>
        </p:txBody>
      </p:sp>
      <p:sp>
        <p:nvSpPr>
          <p:cNvPr id="466" name="Google Shape;466;p55"/>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audit2allow blindly generates allow rules for every logged denial the kernel reported.</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You might not want to allow some of those permissions!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Some might be harmless to deny – use dontaudit instead.</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Some might have safer variants, e.g. if you see dac_override, try allowing dac_read_search instead and see if it works.</a:t>
            </a:r>
            <a:endParaRPr sz="2800">
              <a:solidFill>
                <a:srgbClr val="000000"/>
              </a:solidFill>
              <a:latin typeface="Calibri"/>
              <a:ea typeface="Calibri"/>
              <a:cs typeface="Calibri"/>
              <a:sym typeface="Calibri"/>
            </a:endParaRPr>
          </a:p>
          <a:p>
            <a:pPr indent="-228600" lvl="2" marL="1143000" rtl="0" algn="l">
              <a:lnSpc>
                <a:spcPct val="80000"/>
              </a:lnSpc>
              <a:spcBef>
                <a:spcPts val="641"/>
              </a:spcBef>
              <a:spcAft>
                <a:spcPts val="0"/>
              </a:spcAft>
              <a:buClr>
                <a:srgbClr val="808080"/>
              </a:buClr>
              <a:buSzPts val="2400"/>
              <a:buChar char="•"/>
            </a:pPr>
            <a:r>
              <a:rPr lang="en-US" sz="2400">
                <a:solidFill>
                  <a:srgbClr val="000000"/>
                </a:solidFill>
                <a:latin typeface="Calibri"/>
                <a:ea typeface="Calibri"/>
                <a:cs typeface="Calibri"/>
                <a:sym typeface="Calibri"/>
              </a:rPr>
              <a:t>dac_override is only required for write access but always gets checked</a:t>
            </a:r>
            <a:endParaRPr sz="2400">
              <a:solidFill>
                <a:srgbClr val="000000"/>
              </a:solidFill>
              <a:latin typeface="Calibri"/>
              <a:ea typeface="Calibri"/>
              <a:cs typeface="Calibri"/>
              <a:sym typeface="Calibri"/>
            </a:endParaRPr>
          </a:p>
          <a:p>
            <a:pPr indent="-228600" lvl="2" marL="1143000" rtl="0" algn="l">
              <a:lnSpc>
                <a:spcPct val="80000"/>
              </a:lnSpc>
              <a:spcBef>
                <a:spcPts val="641"/>
              </a:spcBef>
              <a:spcAft>
                <a:spcPts val="0"/>
              </a:spcAft>
              <a:buClr>
                <a:srgbClr val="808080"/>
              </a:buClr>
              <a:buSzPts val="2400"/>
              <a:buChar char="•"/>
            </a:pPr>
            <a:r>
              <a:rPr lang="en-US" sz="2400">
                <a:solidFill>
                  <a:srgbClr val="000000"/>
                </a:solidFill>
                <a:latin typeface="Calibri"/>
                <a:ea typeface="Calibri"/>
                <a:cs typeface="Calibri"/>
                <a:sym typeface="Calibri"/>
              </a:rPr>
              <a:t>Or see if you can chown/chmod the directory/files to avoid needing either one</a:t>
            </a:r>
            <a:endParaRPr sz="24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Always review audit2allow's generated .te file before using in production.</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73" name="Google Shape;473;p56"/>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latin typeface="Arial"/>
                <a:ea typeface="Arial"/>
                <a:cs typeface="Arial"/>
                <a:sym typeface="Arial"/>
              </a:rPr>
              <a:t>Silent Denials</a:t>
            </a:r>
            <a:endParaRPr/>
          </a:p>
        </p:txBody>
      </p:sp>
      <p:sp>
        <p:nvSpPr>
          <p:cNvPr id="474" name="Google Shape;474;p56"/>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What if you don't see any log messages but your program still fails?</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First, make sure you can't reproduce the failure in permissive mode:</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Run setenforce 0 or semanage permissive -a </a:t>
            </a:r>
            <a:r>
              <a:rPr i="1" lang="en-US" sz="2800">
                <a:solidFill>
                  <a:srgbClr val="000000"/>
                </a:solidFill>
                <a:latin typeface="Calibri"/>
                <a:ea typeface="Calibri"/>
                <a:cs typeface="Calibri"/>
                <a:sym typeface="Calibri"/>
              </a:rPr>
              <a:t>domainname</a:t>
            </a:r>
            <a:r>
              <a:rPr lang="en-US" sz="28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Retry, if it still fails it likely isn't SELinux's fault!</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Run setenforce 1 or semanage permissive -d </a:t>
            </a:r>
            <a:r>
              <a:rPr i="1" lang="en-US" sz="2800">
                <a:solidFill>
                  <a:srgbClr val="000000"/>
                </a:solidFill>
                <a:latin typeface="Calibri"/>
                <a:ea typeface="Calibri"/>
                <a:cs typeface="Calibri"/>
                <a:sym typeface="Calibri"/>
              </a:rPr>
              <a:t>domainname</a:t>
            </a:r>
            <a:r>
              <a:rPr lang="en-US" sz="2800">
                <a:solidFill>
                  <a:srgbClr val="000000"/>
                </a:solidFill>
                <a:latin typeface="Calibri"/>
                <a:ea typeface="Calibri"/>
                <a:cs typeface="Calibri"/>
                <a:sym typeface="Calibri"/>
              </a:rPr>
              <a:t>.</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If it only fails in enforcing mode, it might be silenced via dontaudit:</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Run semodule –DB to strip all dontaudit rules.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Retry and see if you get log messages.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Run semodule –B when finished to restore the dontaudit rules.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Otherwise, your logs will quickly fill with noise!</a:t>
            </a:r>
            <a:endParaRPr sz="2800">
              <a:solidFill>
                <a:srgbClr val="000000"/>
              </a:solidFill>
              <a:latin typeface="Calibri"/>
              <a:ea typeface="Calibri"/>
              <a:cs typeface="Calibri"/>
              <a:sym typeface="Calibri"/>
            </a:endParaRPr>
          </a:p>
          <a:p>
            <a:pPr indent="-508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50800" lvl="0" marL="2286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i="1"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7"/>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81" name="Google Shape;481;p57"/>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Analyzing SELinux Policy</a:t>
            </a:r>
            <a:endParaRPr/>
          </a:p>
        </p:txBody>
      </p:sp>
      <p:sp>
        <p:nvSpPr>
          <p:cNvPr id="482" name="Google Shape;482;p57"/>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Extract policy files from host/device or firmware.</a:t>
            </a:r>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/sys/fs/selinux/policy on a running system/device</a:t>
            </a:r>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/etc/selinux/$SELINUXTYPE/policy/policy.NN on Linux</a:t>
            </a:r>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/{odm,vendor}/etc/selinux/precompiled_sepolicy on Android</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Binary policy can be analyzed using setools.</a:t>
            </a:r>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setools: seinfo, sesearch, sediff, sedta, seinfoflow</a:t>
            </a:r>
            <a:endParaRPr>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setools-gui: apol</a:t>
            </a:r>
            <a:endParaRPr>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Binary policy can also be decompiled using the SELinux policy compiler/decompiler, checkpolicy.</a:t>
            </a:r>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checkpolicy -M -F -b /path/to/sepolicy -o policy.conf</a:t>
            </a:r>
            <a:endParaRPr>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Not quite the same as original source; post-processed and concatenated.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89" name="Google Shape;489;p5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Analysis: A Sample Walkthrough</a:t>
            </a:r>
            <a:endParaRPr/>
          </a:p>
        </p:txBody>
      </p:sp>
      <p:sp>
        <p:nvSpPr>
          <p:cNvPr id="490" name="Google Shape;490;p58"/>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0" lvl="0" marL="360" rtl="0" algn="l">
              <a:lnSpc>
                <a:spcPct val="80000"/>
              </a:lnSpc>
              <a:spcBef>
                <a:spcPts val="0"/>
              </a:spcBef>
              <a:spcAft>
                <a:spcPts val="0"/>
              </a:spcAft>
              <a:buClr>
                <a:srgbClr val="808080"/>
              </a:buClr>
              <a:buSzPts val="2800"/>
              <a:buNone/>
            </a:pPr>
            <a:r>
              <a:rPr lang="en-US" sz="2800">
                <a:solidFill>
                  <a:srgbClr val="000000"/>
                </a:solidFill>
                <a:latin typeface="Calibri"/>
                <a:ea typeface="Calibri"/>
                <a:cs typeface="Calibri"/>
                <a:sym typeface="Calibri"/>
              </a:rPr>
              <a:t>Is source S allowed to perform operation O on target T?</a:t>
            </a:r>
            <a:endParaRPr/>
          </a:p>
          <a:p>
            <a:pPr indent="0" lvl="0" marL="360" rtl="0" algn="l">
              <a:lnSpc>
                <a:spcPct val="80000"/>
              </a:lnSpc>
              <a:spcBef>
                <a:spcPts val="641"/>
              </a:spcBef>
              <a:spcAft>
                <a:spcPts val="0"/>
              </a:spcAft>
              <a:buClr>
                <a:srgbClr val="808080"/>
              </a:buClr>
              <a:buSzPts val="2800"/>
              <a:buNone/>
            </a:pPr>
            <a:r>
              <a:rPr lang="en-US" sz="2800">
                <a:solidFill>
                  <a:srgbClr val="000000"/>
                </a:solidFill>
                <a:latin typeface="Calibri"/>
                <a:ea typeface="Calibri"/>
                <a:cs typeface="Calibri"/>
                <a:sym typeface="Calibri"/>
              </a:rPr>
              <a:t>1. Find out the context in which S runs.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Running device: ps -Z or cat /proc/pid/attr/current</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Firmware only: Determine from policy files.</a:t>
            </a:r>
            <a:endParaRPr/>
          </a:p>
          <a:p>
            <a:pPr indent="0" lvl="0" marL="360" rtl="0" algn="l">
              <a:lnSpc>
                <a:spcPct val="80000"/>
              </a:lnSpc>
              <a:spcBef>
                <a:spcPts val="641"/>
              </a:spcBef>
              <a:spcAft>
                <a:spcPts val="0"/>
              </a:spcAft>
              <a:buClr>
                <a:srgbClr val="808080"/>
              </a:buClr>
              <a:buSzPts val="2800"/>
              <a:buNone/>
            </a:pPr>
            <a:r>
              <a:rPr lang="en-US" sz="2800">
                <a:solidFill>
                  <a:srgbClr val="000000"/>
                </a:solidFill>
                <a:latin typeface="Calibri"/>
                <a:ea typeface="Calibri"/>
                <a:cs typeface="Calibri"/>
                <a:sym typeface="Calibri"/>
              </a:rPr>
              <a:t>2. Find out the context assigned to T.</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Running device: Same as above if T is a process, ls -Z if a file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Firmware only: Determine from policy files, or mount firmware image and getfattr -n security.selinux on the relevant file.</a:t>
            </a:r>
            <a:r>
              <a:rPr lang="en-US">
                <a:solidFill>
                  <a:srgbClr val="000000"/>
                </a:solidFill>
                <a:latin typeface="Calibri"/>
                <a:ea typeface="Calibri"/>
                <a:cs typeface="Calibri"/>
                <a:sym typeface="Calibri"/>
              </a:rPr>
              <a:t>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497" name="Google Shape;497;p5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Analysis: A Sample Walkthrough (cont’d)</a:t>
            </a:r>
            <a:endParaRPr/>
          </a:p>
        </p:txBody>
      </p:sp>
      <p:sp>
        <p:nvSpPr>
          <p:cNvPr id="498" name="Google Shape;498;p59"/>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0" lvl="0" marL="360" rtl="0" algn="l">
              <a:lnSpc>
                <a:spcPct val="80000"/>
              </a:lnSpc>
              <a:spcBef>
                <a:spcPts val="0"/>
              </a:spcBef>
              <a:spcAft>
                <a:spcPts val="0"/>
              </a:spcAft>
              <a:buClr>
                <a:srgbClr val="808080"/>
              </a:buClr>
              <a:buSzPts val="2800"/>
              <a:buNone/>
            </a:pPr>
            <a:r>
              <a:rPr lang="en-US" sz="2800">
                <a:solidFill>
                  <a:srgbClr val="000000"/>
                </a:solidFill>
                <a:latin typeface="Calibri"/>
                <a:ea typeface="Calibri"/>
                <a:cs typeface="Calibri"/>
                <a:sym typeface="Calibri"/>
              </a:rPr>
              <a:t>3. Map O to SELinux class(es) C and permission(s) P.</a:t>
            </a:r>
            <a:endParaRPr/>
          </a:p>
          <a:p>
            <a:pPr indent="-228600" lvl="1" marL="685800" rtl="0" algn="l">
              <a:lnSpc>
                <a:spcPct val="80000"/>
              </a:lnSpc>
              <a:spcBef>
                <a:spcPts val="641"/>
              </a:spcBef>
              <a:spcAft>
                <a:spcPts val="0"/>
              </a:spcAft>
              <a:buClr>
                <a:srgbClr val="000000"/>
              </a:buClr>
              <a:buSzPts val="2800"/>
              <a:buChar char="•"/>
            </a:pPr>
            <a:r>
              <a:rPr lang="en-US" sz="2800" u="sng">
                <a:solidFill>
                  <a:schemeClr val="hlink"/>
                </a:solidFill>
                <a:latin typeface="Calibri"/>
                <a:ea typeface="Calibri"/>
                <a:cs typeface="Calibri"/>
                <a:sym typeface="Calibri"/>
                <a:hlinkClick r:id="rId3"/>
              </a:rPr>
              <a:t>https://github.com/selinuxproject/selinux-notebook/blob/main/src/object_classes_permissions.md</a:t>
            </a:r>
            <a:r>
              <a:rPr lang="en-US" sz="2800">
                <a:solidFill>
                  <a:srgbClr val="000000"/>
                </a:solidFill>
                <a:latin typeface="Calibri"/>
                <a:ea typeface="Calibri"/>
                <a:cs typeface="Calibri"/>
                <a:sym typeface="Calibri"/>
              </a:rPr>
              <a:t> </a:t>
            </a:r>
            <a:endParaRPr/>
          </a:p>
          <a:p>
            <a:pPr indent="0" lvl="0" marL="360" rtl="0" algn="l">
              <a:lnSpc>
                <a:spcPct val="80000"/>
              </a:lnSpc>
              <a:spcBef>
                <a:spcPts val="641"/>
              </a:spcBef>
              <a:spcAft>
                <a:spcPts val="0"/>
              </a:spcAft>
              <a:buClr>
                <a:srgbClr val="808080"/>
              </a:buClr>
              <a:buSzPts val="2800"/>
              <a:buNone/>
            </a:pPr>
            <a:r>
              <a:rPr lang="en-US" sz="2800">
                <a:solidFill>
                  <a:srgbClr val="000000"/>
                </a:solidFill>
                <a:latin typeface="Calibri"/>
                <a:ea typeface="Calibri"/>
                <a:cs typeface="Calibri"/>
                <a:sym typeface="Calibri"/>
              </a:rPr>
              <a:t>4. Search for a matching allow rule.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sesearch -A -s &lt;S&gt; -t &lt;T&gt; -c &lt;C&gt; -p &lt;P&gt;</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Just drop selectors if you want to be broader in your search.</a:t>
            </a:r>
            <a:endParaRPr/>
          </a:p>
          <a:p>
            <a:pPr indent="0" lvl="0" marL="360" rtl="0" algn="l">
              <a:lnSpc>
                <a:spcPct val="80000"/>
              </a:lnSpc>
              <a:spcBef>
                <a:spcPts val="641"/>
              </a:spcBef>
              <a:spcAft>
                <a:spcPts val="0"/>
              </a:spcAft>
              <a:buClr>
                <a:srgbClr val="808080"/>
              </a:buClr>
              <a:buSzPts val="2800"/>
              <a:buNone/>
            </a:pPr>
            <a:r>
              <a:rPr lang="en-US" sz="2800">
                <a:solidFill>
                  <a:srgbClr val="000000"/>
                </a:solidFill>
                <a:latin typeface="Calibri"/>
                <a:ea typeface="Calibri"/>
                <a:cs typeface="Calibri"/>
                <a:sym typeface="Calibri"/>
              </a:rPr>
              <a:t>5. No allow rule =&gt; not allowed.</a:t>
            </a:r>
            <a:endParaRPr/>
          </a:p>
          <a:p>
            <a:pPr indent="0" lvl="0" marL="360" rtl="0" algn="l">
              <a:lnSpc>
                <a:spcPct val="80000"/>
              </a:lnSpc>
              <a:spcBef>
                <a:spcPts val="641"/>
              </a:spcBef>
              <a:spcAft>
                <a:spcPts val="0"/>
              </a:spcAft>
              <a:buClr>
                <a:srgbClr val="808080"/>
              </a:buClr>
              <a:buSzPts val="2800"/>
              <a:buNone/>
            </a:pPr>
            <a:r>
              <a:rPr lang="en-US" sz="2800">
                <a:solidFill>
                  <a:srgbClr val="000000"/>
                </a:solidFill>
                <a:latin typeface="Calibri"/>
                <a:ea typeface="Calibri"/>
                <a:cs typeface="Calibri"/>
                <a:sym typeface="Calibri"/>
              </a:rPr>
              <a:t>6. Allow rule =&gt; might still be denied by a constrain/mlsconstrain rule.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audit2why can help with these.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6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05" name="Google Shape;505;p6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Sample Searches</a:t>
            </a:r>
            <a:endParaRPr/>
          </a:p>
        </p:txBody>
      </p:sp>
      <p:sp>
        <p:nvSpPr>
          <p:cNvPr id="506" name="Google Shape;506;p60"/>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-s zygote /path/to/sepolicy</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-t dalvikcache_data_file -c file -p create,write /path/to/sepolicy</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-t vold_socket -c sock_file -p write /path/to/sepolicy</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-t vold -c unix_stream_socket -p connectto /path/to/sepolicy</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-c keystore_key -p add_auth /path/to/sepolicy</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-t radio_prop -c property_service /path/to/sepolicy</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sesearch -A -t gatekeeper_service -c service_manager -p find /path/to/sepolicy</a:t>
            </a:r>
            <a:endParaRPr sz="2800">
              <a:solidFill>
                <a:srgbClr val="000000"/>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13" name="Google Shape;513;p61"/>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Search Results and Type Attributes</a:t>
            </a:r>
            <a:endParaRPr/>
          </a:p>
        </p:txBody>
      </p:sp>
      <p:sp>
        <p:nvSpPr>
          <p:cNvPr id="514" name="Google Shape;514;p61"/>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Some rules returned by sesearch may be written in terms of type attributes rather than individual types.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Reminder: A type attribute is a named type set.</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Common attributes used in source policy:</a:t>
            </a:r>
            <a:endParaRPr/>
          </a:p>
          <a:p>
            <a:pPr indent="-228600" lvl="1" marL="685800" rtl="0" algn="l">
              <a:lnSpc>
                <a:spcPct val="80000"/>
              </a:lnSpc>
              <a:spcBef>
                <a:spcPts val="641"/>
              </a:spcBef>
              <a:spcAft>
                <a:spcPts val="0"/>
              </a:spcAft>
              <a:buClr>
                <a:srgbClr val="808080"/>
              </a:buClr>
              <a:buSzPts val="2800"/>
              <a:buChar char="•"/>
            </a:pPr>
            <a:r>
              <a:rPr i="1" lang="en-US" sz="2800">
                <a:solidFill>
                  <a:srgbClr val="000000"/>
                </a:solidFill>
                <a:latin typeface="Calibri"/>
                <a:ea typeface="Calibri"/>
                <a:cs typeface="Calibri"/>
                <a:sym typeface="Calibri"/>
              </a:rPr>
              <a:t>domain</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appdomain</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file_type</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exec_type</a:t>
            </a:r>
            <a:r>
              <a:rPr lang="en-US" sz="2800">
                <a:solidFill>
                  <a:srgbClr val="000000"/>
                </a:solidFill>
                <a:latin typeface="Calibri"/>
                <a:ea typeface="Calibri"/>
                <a:cs typeface="Calibri"/>
                <a:sym typeface="Calibri"/>
              </a:rPr>
              <a:t>, …</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attribute can be expanded to individual types via seinfo:</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seinfo -adomain -x /path/to/sepolicy</a:t>
            </a:r>
            <a:endParaRPr sz="2800">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2"/>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21" name="Google Shape;521;p62"/>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Domain Transition Analysis</a:t>
            </a:r>
            <a:endParaRPr/>
          </a:p>
        </p:txBody>
      </p:sp>
      <p:sp>
        <p:nvSpPr>
          <p:cNvPr id="522" name="Google Shape;522;p62"/>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Supported via sedta command-line or apol GUI</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Analyzes allowed transitions from or to a given type.</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Reachability analysis from a given source to a given sync</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Two kinds of transitions:</a:t>
            </a:r>
            <a:endParaRPr/>
          </a:p>
          <a:p>
            <a:pPr indent="-228600" lvl="1" marL="685800" rtl="0" algn="l">
              <a:lnSpc>
                <a:spcPct val="80000"/>
              </a:lnSpc>
              <a:spcBef>
                <a:spcPts val="641"/>
              </a:spcBef>
              <a:spcAft>
                <a:spcPts val="0"/>
              </a:spcAft>
              <a:buClr>
                <a:srgbClr val="000000"/>
              </a:buClr>
              <a:buSzPts val="2800"/>
              <a:buChar char="•"/>
            </a:pPr>
            <a:r>
              <a:rPr i="1" lang="en-US" sz="2800">
                <a:solidFill>
                  <a:srgbClr val="000000"/>
                </a:solidFill>
                <a:latin typeface="Calibri"/>
                <a:ea typeface="Calibri"/>
                <a:cs typeface="Calibri"/>
                <a:sym typeface="Calibri"/>
              </a:rPr>
              <a:t>execve</a:t>
            </a:r>
            <a:r>
              <a:rPr lang="en-US" sz="2800">
                <a:solidFill>
                  <a:srgbClr val="000000"/>
                </a:solidFill>
                <a:latin typeface="Calibri"/>
                <a:ea typeface="Calibri"/>
                <a:cs typeface="Calibri"/>
                <a:sym typeface="Calibri"/>
              </a:rPr>
              <a:t>-based (</a:t>
            </a:r>
            <a:r>
              <a:rPr i="1" lang="en-US" sz="2800">
                <a:solidFill>
                  <a:srgbClr val="000000"/>
                </a:solidFill>
                <a:latin typeface="Calibri"/>
                <a:ea typeface="Calibri"/>
                <a:cs typeface="Calibri"/>
                <a:sym typeface="Calibri"/>
              </a:rPr>
              <a:t>transition</a:t>
            </a:r>
            <a:r>
              <a:rPr lang="en-US" sz="2800">
                <a:solidFill>
                  <a:srgbClr val="000000"/>
                </a:solidFill>
                <a:latin typeface="Calibri"/>
                <a:ea typeface="Calibri"/>
                <a:cs typeface="Calibri"/>
                <a:sym typeface="Calibri"/>
              </a:rPr>
              <a:t>); also requires associated file </a:t>
            </a:r>
            <a:r>
              <a:rPr i="1" lang="en-US" sz="2800">
                <a:solidFill>
                  <a:srgbClr val="000000"/>
                </a:solidFill>
                <a:latin typeface="Calibri"/>
                <a:ea typeface="Calibri"/>
                <a:cs typeface="Calibri"/>
                <a:sym typeface="Calibri"/>
              </a:rPr>
              <a:t>entrypoint</a:t>
            </a:r>
            <a:r>
              <a:rPr lang="en-US" sz="2800">
                <a:solidFill>
                  <a:srgbClr val="000000"/>
                </a:solidFill>
                <a:latin typeface="Calibri"/>
                <a:ea typeface="Calibri"/>
                <a:cs typeface="Calibri"/>
                <a:sym typeface="Calibri"/>
              </a:rPr>
              <a:t> and </a:t>
            </a:r>
            <a:r>
              <a:rPr i="1" lang="en-US" sz="2800">
                <a:solidFill>
                  <a:srgbClr val="000000"/>
                </a:solidFill>
                <a:latin typeface="Calibri"/>
                <a:ea typeface="Calibri"/>
                <a:cs typeface="Calibri"/>
                <a:sym typeface="Calibri"/>
              </a:rPr>
              <a:t>execute</a:t>
            </a:r>
            <a:r>
              <a:rPr lang="en-US" sz="2800">
                <a:solidFill>
                  <a:srgbClr val="000000"/>
                </a:solidFill>
                <a:latin typeface="Calibri"/>
                <a:ea typeface="Calibri"/>
                <a:cs typeface="Calibri"/>
                <a:sym typeface="Calibri"/>
              </a:rPr>
              <a:t> permissions</a:t>
            </a:r>
            <a:endParaRPr/>
          </a:p>
          <a:p>
            <a:pPr indent="-228600" lvl="1" marL="685800" rtl="0" algn="l">
              <a:lnSpc>
                <a:spcPct val="80000"/>
              </a:lnSpc>
              <a:spcBef>
                <a:spcPts val="641"/>
              </a:spcBef>
              <a:spcAft>
                <a:spcPts val="0"/>
              </a:spcAft>
              <a:buClr>
                <a:srgbClr val="000000"/>
              </a:buClr>
              <a:buSzPts val="2800"/>
              <a:buChar char="•"/>
            </a:pPr>
            <a:r>
              <a:rPr i="1" lang="en-US" sz="2800">
                <a:solidFill>
                  <a:srgbClr val="000000"/>
                </a:solidFill>
                <a:latin typeface="Calibri"/>
                <a:ea typeface="Calibri"/>
                <a:cs typeface="Calibri"/>
                <a:sym typeface="Calibri"/>
              </a:rPr>
              <a:t>setcon</a:t>
            </a:r>
            <a:r>
              <a:rPr lang="en-US" sz="2800">
                <a:solidFill>
                  <a:srgbClr val="000000"/>
                </a:solidFill>
                <a:latin typeface="Calibri"/>
                <a:ea typeface="Calibri"/>
                <a:cs typeface="Calibri"/>
                <a:sym typeface="Calibri"/>
              </a:rPr>
              <a:t>-based (</a:t>
            </a:r>
            <a:r>
              <a:rPr i="1" lang="en-US" sz="2800">
                <a:solidFill>
                  <a:srgbClr val="000000"/>
                </a:solidFill>
                <a:latin typeface="Calibri"/>
                <a:ea typeface="Calibri"/>
                <a:cs typeface="Calibri"/>
                <a:sym typeface="Calibri"/>
              </a:rPr>
              <a:t>dyntransition</a:t>
            </a:r>
            <a:r>
              <a:rPr lang="en-US" sz="2800">
                <a:solidFill>
                  <a:srgbClr val="000000"/>
                </a:solidFill>
                <a:latin typeface="Calibri"/>
                <a:ea typeface="Calibri"/>
                <a:cs typeface="Calibri"/>
                <a:sym typeface="Calibri"/>
              </a:rPr>
              <a:t>); also requires an associated process </a:t>
            </a:r>
            <a:r>
              <a:rPr i="1" lang="en-US" sz="2800">
                <a:solidFill>
                  <a:srgbClr val="000000"/>
                </a:solidFill>
                <a:latin typeface="Calibri"/>
                <a:ea typeface="Calibri"/>
                <a:cs typeface="Calibri"/>
                <a:sym typeface="Calibri"/>
              </a:rPr>
              <a:t>setcurrent</a:t>
            </a:r>
            <a:r>
              <a:rPr lang="en-US" sz="2800">
                <a:solidFill>
                  <a:srgbClr val="000000"/>
                </a:solidFill>
                <a:latin typeface="Calibri"/>
                <a:ea typeface="Calibri"/>
                <a:cs typeface="Calibri"/>
                <a:sym typeface="Calibri"/>
              </a:rPr>
              <a:t> permission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29" name="Google Shape;529;p6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Sample Domain Transition Analyses</a:t>
            </a:r>
            <a:endParaRPr/>
          </a:p>
        </p:txBody>
      </p:sp>
      <p:sp>
        <p:nvSpPr>
          <p:cNvPr id="530" name="Google Shape;530;p63"/>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sedta –p /path/to/sepolicy –s untrusted_app</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sedta –p /path/to/sepolicy –s system_server –r</a:t>
            </a:r>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apol /path/to/sepolicy -&gt; New Analysis -&gt; Domain Transition Analysis</a:t>
            </a:r>
            <a:endParaRPr/>
          </a:p>
          <a:p>
            <a:pPr indent="0" lvl="0" marL="36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6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37" name="Google Shape;537;p64"/>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Information Flow Analysis</a:t>
            </a:r>
            <a:endParaRPr/>
          </a:p>
        </p:txBody>
      </p:sp>
      <p:sp>
        <p:nvSpPr>
          <p:cNvPr id="538" name="Google Shape;538;p64"/>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Supported via seinfoflow command-line or apol GUI.</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Analyzes information flow paths through policy by mapping all permissions to read, write, both, or none, constructing graph.</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Requires a separate permission map file that specifies rwnb and a weight for each permission.</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Base perm_map file can be obtained from upstream setools project (setools/setools/perm_map) or installed setools (e.g. /usr/lib/python3/dist-packages/setools/perm_map). DO NOT USE /var/lib/sepolgen/perm_map.</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perm_map needs to be augmented with Android-specific classes/permissions. Would also benefit from tailoring the weights.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45" name="Google Shape;545;p65"/>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Sample Information Flow Analyses</a:t>
            </a:r>
            <a:endParaRPr/>
          </a:p>
        </p:txBody>
      </p:sp>
      <p:sp>
        <p:nvSpPr>
          <p:cNvPr id="546" name="Google Shape;546;p65"/>
          <p:cNvSpPr txBox="1"/>
          <p:nvPr>
            <p:ph idx="2" type="body"/>
          </p:nvPr>
        </p:nvSpPr>
        <p:spPr>
          <a:xfrm>
            <a:off x="838200" y="1825625"/>
            <a:ext cx="10515600" cy="4006008"/>
          </a:xfrm>
          <a:prstGeom prst="rect">
            <a:avLst/>
          </a:prstGeom>
          <a:noFill/>
          <a:ln>
            <a:noFill/>
          </a:ln>
        </p:spPr>
        <p:txBody>
          <a:bodyPr anchorCtr="0" anchor="t" bIns="45700" lIns="91425" spcFirstLastPara="1" rIns="91425" wrap="square" tIns="45700">
            <a:noAutofit/>
          </a:bodyPr>
          <a:lstStyle/>
          <a:p>
            <a:pPr indent="-514350" lvl="0" marL="514710" rtl="0" algn="l">
              <a:lnSpc>
                <a:spcPct val="80000"/>
              </a:lnSpc>
              <a:spcBef>
                <a:spcPts val="0"/>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seinfoflow –m perm_map –p /path/to/sepolicy –s untrusted_app</a:t>
            </a:r>
            <a:endParaRPr sz="2800">
              <a:solidFill>
                <a:srgbClr val="000000"/>
              </a:solidFill>
              <a:latin typeface="Calibri"/>
              <a:ea typeface="Calibri"/>
              <a:cs typeface="Calibri"/>
              <a:sym typeface="Calibri"/>
            </a:endParaRPr>
          </a:p>
          <a:p>
            <a:pPr indent="-514350" lvl="0" marL="514710" rtl="0" algn="l">
              <a:lnSpc>
                <a:spcPct val="80000"/>
              </a:lnSpc>
              <a:spcBef>
                <a:spcPts val="641"/>
              </a:spcBef>
              <a:spcAft>
                <a:spcPts val="0"/>
              </a:spcAft>
              <a:buClr>
                <a:srgbClr val="808080"/>
              </a:buClr>
              <a:buSzPts val="2800"/>
              <a:buFont typeface="Arial"/>
              <a:buAutoNum type="arabicPeriod"/>
            </a:pPr>
            <a:r>
              <a:rPr lang="en-US" sz="2800">
                <a:solidFill>
                  <a:srgbClr val="000000"/>
                </a:solidFill>
                <a:latin typeface="Calibri"/>
                <a:ea typeface="Calibri"/>
                <a:cs typeface="Calibri"/>
                <a:sym typeface="Calibri"/>
              </a:rPr>
              <a:t>apol /path/to/sepolicy -&gt; New Analysis -&gt; Information Flow Analysis -&gt; Flows into the target type</a:t>
            </a:r>
            <a:endParaRPr/>
          </a:p>
          <a:p>
            <a:pPr indent="0" lvl="0" marL="360" rtl="0" algn="l">
              <a:lnSpc>
                <a:spcPct val="80000"/>
              </a:lnSpc>
              <a:spcBef>
                <a:spcPts val="641"/>
              </a:spcBef>
              <a:spcAft>
                <a:spcPts val="0"/>
              </a:spcAft>
              <a:buClr>
                <a:srgbClr val="808080"/>
              </a:buClr>
              <a:buSzPts val="2800"/>
              <a:buNone/>
            </a:pPr>
            <a:r>
              <a:t/>
            </a:r>
            <a:endParaRPr sz="2800">
              <a:solidFill>
                <a:srgbClr val="0000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53" name="Google Shape;553;p66"/>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SELinux: Resources</a:t>
            </a:r>
            <a:endParaRPr/>
          </a:p>
        </p:txBody>
      </p:sp>
      <p:sp>
        <p:nvSpPr>
          <p:cNvPr id="554" name="Google Shape;554;p66"/>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Website: </a:t>
            </a:r>
            <a:r>
              <a:rPr lang="en-US" sz="2800" u="sng">
                <a:solidFill>
                  <a:srgbClr val="000000"/>
                </a:solidFill>
                <a:latin typeface="Calibri"/>
                <a:ea typeface="Calibri"/>
                <a:cs typeface="Calibri"/>
                <a:sym typeface="Calibri"/>
                <a:hlinkClick r:id="rId3">
                  <a:extLst>
                    <a:ext uri="{A12FA001-AC4F-418D-AE19-62706E023703}">
                      <ahyp:hlinkClr val="tx"/>
                    </a:ext>
                  </a:extLst>
                </a:hlinkClick>
              </a:rPr>
              <a:t>https://selinuxproject.github.io</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Public mailing list: </a:t>
            </a:r>
            <a:r>
              <a:rPr lang="en-US" sz="2800" u="sng">
                <a:solidFill>
                  <a:srgbClr val="000000"/>
                </a:solidFill>
                <a:latin typeface="Calibri"/>
                <a:ea typeface="Calibri"/>
                <a:cs typeface="Calibri"/>
                <a:sym typeface="Calibri"/>
                <a:hlinkClick r:id="rId4">
                  <a:extLst>
                    <a:ext uri="{A12FA001-AC4F-418D-AE19-62706E023703}">
                      <ahyp:hlinkClr val="tx"/>
                    </a:ext>
                  </a:extLst>
                </a:hlinkClick>
              </a:rPr>
              <a:t>selinux@vger.kernel.org</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Free online books: </a:t>
            </a:r>
            <a:r>
              <a:rPr i="1" lang="en-US" sz="2800" u="sng">
                <a:solidFill>
                  <a:schemeClr val="hlink"/>
                </a:solidFill>
                <a:latin typeface="Calibri"/>
                <a:ea typeface="Calibri"/>
                <a:cs typeface="Calibri"/>
                <a:sym typeface="Calibri"/>
                <a:hlinkClick r:id="rId5"/>
              </a:rPr>
              <a:t>The SELinux Notebook</a:t>
            </a:r>
            <a:r>
              <a:rPr lang="en-US" sz="2800">
                <a:solidFill>
                  <a:srgbClr val="000000"/>
                </a:solidFill>
                <a:latin typeface="Calibri"/>
                <a:ea typeface="Calibri"/>
                <a:cs typeface="Calibri"/>
                <a:sym typeface="Calibri"/>
              </a:rPr>
              <a:t>, </a:t>
            </a:r>
            <a:r>
              <a:rPr i="1" lang="en-US" sz="2800" u="sng">
                <a:solidFill>
                  <a:schemeClr val="hlink"/>
                </a:solidFill>
                <a:latin typeface="Calibri"/>
                <a:ea typeface="Calibri"/>
                <a:cs typeface="Calibri"/>
                <a:sym typeface="Calibri"/>
                <a:hlinkClick r:id="rId6"/>
              </a:rPr>
              <a:t>The SELinux Coloring Book</a:t>
            </a:r>
            <a:r>
              <a:rPr lang="en-US" sz="2800">
                <a:solidFill>
                  <a:srgbClr val="000000"/>
                </a:solidFill>
                <a:latin typeface="Calibri"/>
                <a:ea typeface="Calibri"/>
                <a:cs typeface="Calibri"/>
                <a:sym typeface="Calibri"/>
              </a:rPr>
              <a:t>, </a:t>
            </a:r>
            <a:r>
              <a:rPr i="1" lang="en-US" sz="2800" u="sng">
                <a:solidFill>
                  <a:schemeClr val="hlink"/>
                </a:solidFill>
                <a:latin typeface="Calibri"/>
                <a:ea typeface="Calibri"/>
                <a:cs typeface="Calibri"/>
                <a:sym typeface="Calibri"/>
                <a:hlinkClick r:id="rId7"/>
              </a:rPr>
              <a:t>Red Hat Enterprise Linux Using SELinux</a:t>
            </a:r>
            <a:r>
              <a:rPr lang="en-US"/>
              <a:t>, </a:t>
            </a:r>
            <a:r>
              <a:rPr lang="en-US" u="sng">
                <a:solidFill>
                  <a:schemeClr val="hlink"/>
                </a:solidFill>
                <a:hlinkClick r:id="rId8"/>
              </a:rPr>
              <a:t>SUSE Linux Enterprise Server Understanding SELinux Basics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SELinux Books for $ (no endorsement): </a:t>
            </a:r>
            <a:r>
              <a:rPr i="1" lang="en-US" sz="2800">
                <a:solidFill>
                  <a:srgbClr val="000000"/>
                </a:solidFill>
                <a:latin typeface="Calibri"/>
                <a:ea typeface="Calibri"/>
                <a:cs typeface="Calibri"/>
                <a:sym typeface="Calibri"/>
              </a:rPr>
              <a:t>SELinux By Example: Using Security Enhanced Linux</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SELinux Cookbook</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SELinux: NSA’s Open Source Security Enhanced Linux</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SELinux System Administration</a:t>
            </a:r>
            <a:endParaRPr i="1"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 (for) Android Books for $ (no endorsement): </a:t>
            </a:r>
            <a:r>
              <a:rPr i="1" lang="en-US" sz="2800">
                <a:solidFill>
                  <a:srgbClr val="000000"/>
                </a:solidFill>
                <a:latin typeface="Calibri"/>
                <a:ea typeface="Calibri"/>
                <a:cs typeface="Calibri"/>
                <a:sym typeface="Calibri"/>
              </a:rPr>
              <a:t>Android Security Internals</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Exploring SE for Android</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67"/>
          <p:cNvSpPr txBox="1"/>
          <p:nvPr>
            <p:ph type="title"/>
          </p:nvPr>
        </p:nvSpPr>
        <p:spPr>
          <a:xfrm>
            <a:off x="831850" y="1786794"/>
            <a:ext cx="10515600" cy="285273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Android-Specific</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6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66" name="Google Shape;566;p6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App Labeling Configuration Files</a:t>
            </a:r>
            <a:endParaRPr/>
          </a:p>
        </p:txBody>
      </p:sp>
      <p:sp>
        <p:nvSpPr>
          <p:cNvPr id="567" name="Google Shape;567;p68"/>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b="1" lang="en-US" sz="2800">
                <a:solidFill>
                  <a:srgbClr val="000000"/>
                </a:solidFill>
                <a:latin typeface="Calibri"/>
                <a:ea typeface="Calibri"/>
                <a:cs typeface="Calibri"/>
                <a:sym typeface="Calibri"/>
              </a:rPr>
              <a:t>mac_permissions.xml</a:t>
            </a:r>
            <a:endParaRPr sz="2800">
              <a:solidFill>
                <a:srgbClr val="000000"/>
              </a:solidFill>
              <a:latin typeface="Calibri"/>
              <a:ea typeface="Calibri"/>
              <a:cs typeface="Calibri"/>
              <a:sym typeface="Calibri"/>
            </a:endParaRPr>
          </a:p>
          <a:p>
            <a:pPr indent="-228600" lvl="1" marL="685800" rtl="0" algn="l">
              <a:lnSpc>
                <a:spcPct val="100000"/>
              </a:lnSpc>
              <a:spcBef>
                <a:spcPts val="500"/>
              </a:spcBef>
              <a:spcAft>
                <a:spcPts val="0"/>
              </a:spcAft>
              <a:buClr>
                <a:srgbClr val="000000"/>
              </a:buClr>
              <a:buSzPts val="2800"/>
              <a:buChar char="•"/>
            </a:pPr>
            <a:r>
              <a:rPr lang="en-US" sz="2800">
                <a:solidFill>
                  <a:srgbClr val="000000"/>
                </a:solidFill>
                <a:latin typeface="Calibri"/>
                <a:ea typeface="Calibri"/>
                <a:cs typeface="Calibri"/>
                <a:sym typeface="Calibri"/>
              </a:rPr>
              <a:t>Maps app certificate and optionally package name to a </a:t>
            </a:r>
            <a:r>
              <a:rPr i="1" lang="en-US" sz="2800">
                <a:solidFill>
                  <a:srgbClr val="000000"/>
                </a:solidFill>
                <a:latin typeface="Calibri"/>
                <a:ea typeface="Calibri"/>
                <a:cs typeface="Calibri"/>
                <a:sym typeface="Calibri"/>
              </a:rPr>
              <a:t>seinfo</a:t>
            </a:r>
            <a:r>
              <a:rPr lang="en-US" sz="2800">
                <a:solidFill>
                  <a:srgbClr val="000000"/>
                </a:solidFill>
                <a:latin typeface="Calibri"/>
                <a:ea typeface="Calibri"/>
                <a:cs typeface="Calibri"/>
                <a:sym typeface="Calibri"/>
              </a:rPr>
              <a:t> string.</a:t>
            </a:r>
            <a:endParaRPr sz="2800">
              <a:solidFill>
                <a:srgbClr val="000000"/>
              </a:solidFill>
              <a:latin typeface="Calibri"/>
              <a:ea typeface="Calibri"/>
              <a:cs typeface="Calibri"/>
              <a:sym typeface="Calibri"/>
            </a:endParaRPr>
          </a:p>
          <a:p>
            <a:pPr indent="-228600" lvl="0" marL="228600" rtl="0" algn="l">
              <a:lnSpc>
                <a:spcPct val="80000"/>
              </a:lnSpc>
              <a:spcBef>
                <a:spcPts val="1775"/>
              </a:spcBef>
              <a:spcAft>
                <a:spcPts val="0"/>
              </a:spcAft>
              <a:buClr>
                <a:srgbClr val="808080"/>
              </a:buClr>
              <a:buSzPts val="2800"/>
              <a:buChar char="•"/>
            </a:pPr>
            <a:r>
              <a:rPr b="1" lang="en-US" sz="2800">
                <a:solidFill>
                  <a:srgbClr val="000000"/>
                </a:solidFill>
                <a:latin typeface="Calibri"/>
                <a:ea typeface="Calibri"/>
                <a:cs typeface="Calibri"/>
                <a:sym typeface="Calibri"/>
              </a:rPr>
              <a:t>seapp_contexts</a:t>
            </a:r>
            <a:endParaRPr sz="2800">
              <a:solidFill>
                <a:srgbClr val="000000"/>
              </a:solidFill>
              <a:latin typeface="Calibri"/>
              <a:ea typeface="Calibri"/>
              <a:cs typeface="Calibri"/>
              <a:sym typeface="Calibri"/>
            </a:endParaRPr>
          </a:p>
          <a:p>
            <a:pPr indent="-228600" lvl="1" marL="685800" rtl="0" algn="l">
              <a:lnSpc>
                <a:spcPct val="100000"/>
              </a:lnSpc>
              <a:spcBef>
                <a:spcPts val="500"/>
              </a:spcBef>
              <a:spcAft>
                <a:spcPts val="0"/>
              </a:spcAft>
              <a:buClr>
                <a:srgbClr val="000000"/>
              </a:buClr>
              <a:buSzPts val="2800"/>
              <a:buChar char="•"/>
            </a:pPr>
            <a:r>
              <a:rPr lang="en-US" sz="2800">
                <a:solidFill>
                  <a:srgbClr val="000000"/>
                </a:solidFill>
                <a:latin typeface="Calibri"/>
                <a:ea typeface="Calibri"/>
                <a:cs typeface="Calibri"/>
                <a:sym typeface="Calibri"/>
              </a:rPr>
              <a:t>Maps app UID, </a:t>
            </a:r>
            <a:r>
              <a:rPr i="1" lang="en-US" sz="2800">
                <a:solidFill>
                  <a:srgbClr val="000000"/>
                </a:solidFill>
                <a:latin typeface="Calibri"/>
                <a:ea typeface="Calibri"/>
                <a:cs typeface="Calibri"/>
                <a:sym typeface="Calibri"/>
              </a:rPr>
              <a:t>seinfo</a:t>
            </a:r>
            <a:r>
              <a:rPr lang="en-US" sz="2800">
                <a:solidFill>
                  <a:srgbClr val="000000"/>
                </a:solidFill>
                <a:latin typeface="Calibri"/>
                <a:ea typeface="Calibri"/>
                <a:cs typeface="Calibri"/>
                <a:sym typeface="Calibri"/>
              </a:rPr>
              <a:t> string, boolean selectors (</a:t>
            </a:r>
            <a:r>
              <a:rPr i="1" lang="en-US" sz="2800">
                <a:solidFill>
                  <a:srgbClr val="000000"/>
                </a:solidFill>
                <a:latin typeface="Calibri"/>
                <a:ea typeface="Calibri"/>
                <a:cs typeface="Calibri"/>
                <a:sym typeface="Calibri"/>
              </a:rPr>
              <a:t>isPrivApp</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isEphemeralApp</a:t>
            </a:r>
            <a:r>
              <a:rPr lang="en-US" sz="2800">
                <a:solidFill>
                  <a:srgbClr val="000000"/>
                </a:solidFill>
                <a:latin typeface="Calibri"/>
                <a:ea typeface="Calibri"/>
                <a:cs typeface="Calibri"/>
                <a:sym typeface="Calibri"/>
              </a:rPr>
              <a:t>, …), and </a:t>
            </a:r>
            <a:r>
              <a:rPr i="1" lang="en-US" sz="2800">
                <a:solidFill>
                  <a:srgbClr val="000000"/>
                </a:solidFill>
                <a:latin typeface="Calibri"/>
                <a:ea typeface="Calibri"/>
                <a:cs typeface="Calibri"/>
                <a:sym typeface="Calibri"/>
              </a:rPr>
              <a:t>minTargetSdkVersion</a:t>
            </a:r>
            <a:r>
              <a:rPr lang="en-US" sz="2800">
                <a:solidFill>
                  <a:srgbClr val="000000"/>
                </a:solidFill>
                <a:latin typeface="Calibri"/>
                <a:ea typeface="Calibri"/>
                <a:cs typeface="Calibri"/>
                <a:sym typeface="Calibri"/>
              </a:rPr>
              <a:t> to domain for app process, type for app data, and optionally category set for both.</a:t>
            </a:r>
            <a:endParaRPr sz="2800">
              <a:solidFill>
                <a:srgbClr val="00000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74" name="Google Shape;574;p6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Context for Regular Third Party App</a:t>
            </a:r>
            <a:endParaRPr/>
          </a:p>
        </p:txBody>
      </p:sp>
      <p:sp>
        <p:nvSpPr>
          <p:cNvPr id="575" name="Google Shape;575;p69"/>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No matching entry in mac_permissions.xml.</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seinfo tag set to </a:t>
            </a:r>
            <a:r>
              <a:rPr i="1" lang="en-US" sz="2800">
                <a:solidFill>
                  <a:srgbClr val="000000"/>
                </a:solidFill>
                <a:latin typeface="Calibri"/>
                <a:ea typeface="Calibri"/>
                <a:cs typeface="Calibri"/>
                <a:sym typeface="Calibri"/>
              </a:rPr>
              <a:t>default</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App assigned a regular app ID.</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Matches </a:t>
            </a:r>
            <a:r>
              <a:rPr i="1" lang="en-US" sz="2800">
                <a:solidFill>
                  <a:srgbClr val="000000"/>
                </a:solidFill>
                <a:latin typeface="Calibri"/>
                <a:ea typeface="Calibri"/>
                <a:cs typeface="Calibri"/>
                <a:sym typeface="Calibri"/>
              </a:rPr>
              <a:t>user=_app minTargetSdkVersion=37 domain=untrusted_app … levelFrom=all </a:t>
            </a:r>
            <a:r>
              <a:rPr lang="en-US" sz="2800">
                <a:solidFill>
                  <a:srgbClr val="000000"/>
                </a:solidFill>
                <a:latin typeface="Calibri"/>
                <a:ea typeface="Calibri"/>
                <a:cs typeface="Calibri"/>
                <a:sym typeface="Calibri"/>
              </a:rPr>
              <a:t>line in seapp_contexts.</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Will run in </a:t>
            </a:r>
            <a:r>
              <a:rPr b="1" lang="en-US" sz="2800">
                <a:solidFill>
                  <a:srgbClr val="000000"/>
                </a:solidFill>
                <a:latin typeface="Calibri"/>
                <a:ea typeface="Calibri"/>
                <a:cs typeface="Calibri"/>
                <a:sym typeface="Calibri"/>
              </a:rPr>
              <a:t>untrusted_app </a:t>
            </a:r>
            <a:r>
              <a:rPr lang="en-US" sz="2800">
                <a:solidFill>
                  <a:srgbClr val="000000"/>
                </a:solidFill>
                <a:latin typeface="Calibri"/>
                <a:ea typeface="Calibri"/>
                <a:cs typeface="Calibri"/>
                <a:sym typeface="Calibri"/>
              </a:rPr>
              <a:t>domain with category set that encodes both user and app identities.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7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82" name="Google Shape;582;p7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Context for sharedUserId=system App</a:t>
            </a:r>
            <a:endParaRPr/>
          </a:p>
        </p:txBody>
      </p:sp>
      <p:sp>
        <p:nvSpPr>
          <p:cNvPr id="583" name="Google Shape;583;p70"/>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Matches platform signer entry in mac_permissions.xml.</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seinfo tag set to </a:t>
            </a:r>
            <a:r>
              <a:rPr i="1" lang="en-US" sz="2800">
                <a:solidFill>
                  <a:srgbClr val="000000"/>
                </a:solidFill>
                <a:latin typeface="Calibri"/>
                <a:ea typeface="Calibri"/>
                <a:cs typeface="Calibri"/>
                <a:sym typeface="Calibri"/>
              </a:rPr>
              <a:t>platform</a:t>
            </a:r>
            <a:r>
              <a:rPr lang="en-US" sz="28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App assigned system UID.</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Matches </a:t>
            </a:r>
            <a:r>
              <a:rPr i="1" lang="en-US" sz="2800">
                <a:solidFill>
                  <a:srgbClr val="000000"/>
                </a:solidFill>
                <a:latin typeface="Calibri"/>
                <a:ea typeface="Calibri"/>
                <a:cs typeface="Calibri"/>
                <a:sym typeface="Calibri"/>
              </a:rPr>
              <a:t>user=system seinfo=platform domain=system_app … </a:t>
            </a:r>
            <a:r>
              <a:rPr lang="en-US" sz="2800">
                <a:solidFill>
                  <a:srgbClr val="000000"/>
                </a:solidFill>
                <a:latin typeface="Calibri"/>
                <a:ea typeface="Calibri"/>
                <a:cs typeface="Calibri"/>
                <a:sym typeface="Calibri"/>
              </a:rPr>
              <a:t>entry in seapp_contexts.</a:t>
            </a:r>
            <a:endParaRPr sz="2800">
              <a:solidFill>
                <a:srgbClr val="000000"/>
              </a:solidFill>
              <a:latin typeface="Calibri"/>
              <a:ea typeface="Calibri"/>
              <a:cs typeface="Calibri"/>
              <a:sym typeface="Calibri"/>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Will run in </a:t>
            </a:r>
            <a:r>
              <a:rPr b="1" lang="en-US" sz="2800">
                <a:solidFill>
                  <a:srgbClr val="000000"/>
                </a:solidFill>
                <a:latin typeface="Calibri"/>
                <a:ea typeface="Calibri"/>
                <a:cs typeface="Calibri"/>
                <a:sym typeface="Calibri"/>
              </a:rPr>
              <a:t>system_app </a:t>
            </a:r>
            <a:r>
              <a:rPr lang="en-US" sz="2800">
                <a:solidFill>
                  <a:srgbClr val="000000"/>
                </a:solidFill>
                <a:latin typeface="Calibri"/>
                <a:ea typeface="Calibri"/>
                <a:cs typeface="Calibri"/>
                <a:sym typeface="Calibri"/>
              </a:rPr>
              <a:t>domain with no categories.</a:t>
            </a:r>
            <a:endParaRPr sz="2800">
              <a:solidFill>
                <a:srgbClr val="000000"/>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90" name="Google Shape;590;p71"/>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Context for Platform-Signed, Non-Priv App</a:t>
            </a:r>
            <a:endParaRPr/>
          </a:p>
        </p:txBody>
      </p:sp>
      <p:sp>
        <p:nvSpPr>
          <p:cNvPr id="591" name="Google Shape;591;p71"/>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Matches platform signer entry in mac_permissions.xml.</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seinfo tag set to </a:t>
            </a:r>
            <a:r>
              <a:rPr i="1" lang="en-US" sz="2800">
                <a:solidFill>
                  <a:srgbClr val="000000"/>
                </a:solidFill>
                <a:latin typeface="Calibri"/>
                <a:ea typeface="Calibri"/>
                <a:cs typeface="Calibri"/>
                <a:sym typeface="Calibri"/>
              </a:rPr>
              <a:t>platform</a:t>
            </a:r>
            <a:r>
              <a:rPr lang="en-US" sz="28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App assigned regular app ID.</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Matches </a:t>
            </a:r>
            <a:r>
              <a:rPr i="1" lang="en-US" sz="2800">
                <a:solidFill>
                  <a:srgbClr val="000000"/>
                </a:solidFill>
                <a:latin typeface="Calibri"/>
                <a:ea typeface="Calibri"/>
                <a:cs typeface="Calibri"/>
                <a:sym typeface="Calibri"/>
              </a:rPr>
              <a:t>user=_app minTargetSdkVersion=37 seinfo=platform domain=platform_app … levelFrom=user</a:t>
            </a:r>
            <a:r>
              <a:rPr lang="en-US" sz="2800">
                <a:solidFill>
                  <a:srgbClr val="000000"/>
                </a:solidFill>
                <a:latin typeface="Calibri"/>
                <a:ea typeface="Calibri"/>
                <a:cs typeface="Calibri"/>
                <a:sym typeface="Calibri"/>
              </a:rPr>
              <a:t> entry in seapp_contexts.</a:t>
            </a:r>
            <a:endParaRPr sz="2800">
              <a:solidFill>
                <a:srgbClr val="000000"/>
              </a:solidFill>
              <a:latin typeface="Calibri"/>
              <a:ea typeface="Calibri"/>
              <a:cs typeface="Calibri"/>
              <a:sym typeface="Calibri"/>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Will run in </a:t>
            </a:r>
            <a:r>
              <a:rPr b="1" lang="en-US" sz="2800">
                <a:solidFill>
                  <a:srgbClr val="000000"/>
                </a:solidFill>
                <a:latin typeface="Calibri"/>
                <a:ea typeface="Calibri"/>
                <a:cs typeface="Calibri"/>
                <a:sym typeface="Calibri"/>
              </a:rPr>
              <a:t>platform_app </a:t>
            </a:r>
            <a:r>
              <a:rPr lang="en-US" sz="2800">
                <a:solidFill>
                  <a:srgbClr val="000000"/>
                </a:solidFill>
                <a:latin typeface="Calibri"/>
                <a:ea typeface="Calibri"/>
                <a:cs typeface="Calibri"/>
                <a:sym typeface="Calibri"/>
              </a:rPr>
              <a:t>domain with a category set that encodes user identity.</a:t>
            </a:r>
            <a:endParaRPr sz="2800">
              <a:solidFill>
                <a:srgbClr val="000000"/>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72"/>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598" name="Google Shape;598;p72"/>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Context for Platform-Signed, Priv App</a:t>
            </a:r>
            <a:endParaRPr/>
          </a:p>
        </p:txBody>
      </p:sp>
      <p:sp>
        <p:nvSpPr>
          <p:cNvPr id="599" name="Google Shape;599;p72"/>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Matches platform signer entry in mac_permissions.xml.</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seinfo tag set to </a:t>
            </a:r>
            <a:r>
              <a:rPr i="1" lang="en-US" sz="2800">
                <a:solidFill>
                  <a:srgbClr val="000000"/>
                </a:solidFill>
                <a:latin typeface="Calibri"/>
                <a:ea typeface="Calibri"/>
                <a:cs typeface="Calibri"/>
                <a:sym typeface="Calibri"/>
              </a:rPr>
              <a:t>platform</a:t>
            </a:r>
            <a:r>
              <a:rPr lang="en-US" sz="28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App assigned regular app ID.</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Matches </a:t>
            </a:r>
            <a:r>
              <a:rPr i="1" lang="en-US" sz="2800">
                <a:solidFill>
                  <a:srgbClr val="000000"/>
                </a:solidFill>
                <a:latin typeface="Calibri"/>
                <a:ea typeface="Calibri"/>
                <a:cs typeface="Calibri"/>
                <a:sym typeface="Calibri"/>
              </a:rPr>
              <a:t>user=_app isPrivApp=true domain=priv_app … levelfrom=user</a:t>
            </a:r>
            <a:r>
              <a:rPr lang="en-US" sz="2800">
                <a:solidFill>
                  <a:srgbClr val="000000"/>
                </a:solidFill>
                <a:latin typeface="Calibri"/>
                <a:ea typeface="Calibri"/>
                <a:cs typeface="Calibri"/>
                <a:sym typeface="Calibri"/>
              </a:rPr>
              <a:t> entry in seapp_contexts.</a:t>
            </a:r>
            <a:endParaRPr sz="2800">
              <a:solidFill>
                <a:srgbClr val="000000"/>
              </a:solidFill>
              <a:latin typeface="Calibri"/>
              <a:ea typeface="Calibri"/>
              <a:cs typeface="Calibri"/>
              <a:sym typeface="Calibri"/>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Will run in </a:t>
            </a:r>
            <a:r>
              <a:rPr b="1" lang="en-US" sz="2800">
                <a:solidFill>
                  <a:srgbClr val="000000"/>
                </a:solidFill>
                <a:latin typeface="Calibri"/>
                <a:ea typeface="Calibri"/>
                <a:cs typeface="Calibri"/>
                <a:sym typeface="Calibri"/>
              </a:rPr>
              <a:t>priv_app </a:t>
            </a:r>
            <a:r>
              <a:rPr lang="en-US" sz="2800">
                <a:solidFill>
                  <a:srgbClr val="000000"/>
                </a:solidFill>
                <a:latin typeface="Calibri"/>
                <a:ea typeface="Calibri"/>
                <a:cs typeface="Calibri"/>
                <a:sym typeface="Calibri"/>
              </a:rPr>
              <a:t>domain with a category set that encodes user identity.</a:t>
            </a:r>
            <a:endParaRPr sz="2800">
              <a:solidFill>
                <a:srgbClr val="000000"/>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73"/>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06" name="Google Shape;606;p73"/>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Discovering Service Context</a:t>
            </a:r>
            <a:endParaRPr/>
          </a:p>
        </p:txBody>
      </p:sp>
      <p:sp>
        <p:nvSpPr>
          <p:cNvPr id="607" name="Google Shape;607;p73"/>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Check init*.rc entry for the service for a </a:t>
            </a:r>
            <a:r>
              <a:rPr b="1" lang="en-US" sz="2800">
                <a:solidFill>
                  <a:srgbClr val="000000"/>
                </a:solidFill>
                <a:latin typeface="Calibri"/>
                <a:ea typeface="Calibri"/>
                <a:cs typeface="Calibri"/>
                <a:sym typeface="Calibri"/>
              </a:rPr>
              <a:t>seclabel</a:t>
            </a:r>
            <a:r>
              <a:rPr lang="en-US" sz="2800">
                <a:solidFill>
                  <a:srgbClr val="000000"/>
                </a:solidFill>
                <a:latin typeface="Calibri"/>
                <a:ea typeface="Calibri"/>
                <a:cs typeface="Calibri"/>
                <a:sym typeface="Calibri"/>
              </a:rPr>
              <a:t> option; if present, use that, else...</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Look up context of service pathname in </a:t>
            </a:r>
            <a:r>
              <a:rPr i="1" lang="en-US" sz="2800">
                <a:solidFill>
                  <a:srgbClr val="000000"/>
                </a:solidFill>
                <a:latin typeface="Calibri"/>
                <a:ea typeface="Calibri"/>
                <a:cs typeface="Calibri"/>
                <a:sym typeface="Calibri"/>
              </a:rPr>
              <a:t>file_contexts</a:t>
            </a:r>
            <a:r>
              <a:rPr lang="en-US" sz="2800">
                <a:solidFill>
                  <a:srgbClr val="000000"/>
                </a:solidFill>
                <a:latin typeface="Calibri"/>
                <a:ea typeface="Calibri"/>
                <a:cs typeface="Calibri"/>
                <a:sym typeface="Calibri"/>
              </a:rPr>
              <a:t>.</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grep or matchpathcon/selabel_lookup (libselinux/utils)</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Search for a process type transition on the file type:</a:t>
            </a:r>
            <a:endParaRPr/>
          </a:p>
          <a:p>
            <a:pPr indent="-228600" lvl="1" marL="685800" rtl="0" algn="l">
              <a:lnSpc>
                <a:spcPct val="100000"/>
              </a:lnSpc>
              <a:spcBef>
                <a:spcPts val="1917"/>
              </a:spcBef>
              <a:spcAft>
                <a:spcPts val="0"/>
              </a:spcAft>
              <a:buClr>
                <a:srgbClr val="000000"/>
              </a:buClr>
              <a:buSzPts val="2800"/>
              <a:buChar char="•"/>
            </a:pPr>
            <a:r>
              <a:rPr lang="en-US" sz="2800">
                <a:solidFill>
                  <a:srgbClr val="000000"/>
                </a:solidFill>
                <a:latin typeface="Calibri"/>
                <a:ea typeface="Calibri"/>
                <a:cs typeface="Calibri"/>
                <a:sym typeface="Calibri"/>
              </a:rPr>
              <a:t>sesearch -T -t &lt;TYPE&gt; -c process /path/to/sepolicy</a:t>
            </a:r>
            <a:endParaRPr sz="2800">
              <a:solidFill>
                <a:srgbClr val="00000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74"/>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14" name="Google Shape;614;p74"/>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Context for Service Using seclabel</a:t>
            </a:r>
            <a:endParaRPr/>
          </a:p>
        </p:txBody>
      </p:sp>
      <p:sp>
        <p:nvSpPr>
          <p:cNvPr id="615" name="Google Shape;615;p74"/>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init*.rc contains </a:t>
            </a:r>
            <a:r>
              <a:rPr i="1" lang="en-US" sz="2800">
                <a:solidFill>
                  <a:srgbClr val="000000"/>
                </a:solidFill>
                <a:latin typeface="Calibri"/>
                <a:ea typeface="Calibri"/>
                <a:cs typeface="Calibri"/>
                <a:sym typeface="Calibri"/>
              </a:rPr>
              <a:t>seclabel u:r:ueventd:s0</a:t>
            </a:r>
            <a:r>
              <a:rPr lang="en-US" sz="2800">
                <a:solidFill>
                  <a:srgbClr val="000000"/>
                </a:solidFill>
                <a:latin typeface="Calibri"/>
                <a:ea typeface="Calibri"/>
                <a:cs typeface="Calibri"/>
                <a:sym typeface="Calibri"/>
              </a:rPr>
              <a:t> in the </a:t>
            </a:r>
            <a:r>
              <a:rPr i="1" lang="en-US" sz="2800">
                <a:solidFill>
                  <a:srgbClr val="000000"/>
                </a:solidFill>
                <a:latin typeface="Calibri"/>
                <a:ea typeface="Calibri"/>
                <a:cs typeface="Calibri"/>
                <a:sym typeface="Calibri"/>
              </a:rPr>
              <a:t>service ueventd</a:t>
            </a:r>
            <a:r>
              <a:rPr lang="en-US" sz="2800">
                <a:solidFill>
                  <a:srgbClr val="000000"/>
                </a:solidFill>
                <a:latin typeface="Calibri"/>
                <a:ea typeface="Calibri"/>
                <a:cs typeface="Calibri"/>
                <a:sym typeface="Calibri"/>
              </a:rPr>
              <a:t> stanza.</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Will run in the </a:t>
            </a:r>
            <a:r>
              <a:rPr b="1" lang="en-US" sz="2800">
                <a:solidFill>
                  <a:srgbClr val="000000"/>
                </a:solidFill>
                <a:latin typeface="Calibri"/>
                <a:ea typeface="Calibri"/>
                <a:cs typeface="Calibri"/>
                <a:sym typeface="Calibri"/>
              </a:rPr>
              <a:t>ueventd</a:t>
            </a:r>
            <a:r>
              <a:rPr lang="en-US" sz="2800">
                <a:solidFill>
                  <a:srgbClr val="000000"/>
                </a:solidFill>
                <a:latin typeface="Calibri"/>
                <a:ea typeface="Calibri"/>
                <a:cs typeface="Calibri"/>
                <a:sym typeface="Calibri"/>
              </a:rPr>
              <a:t> domain.</a:t>
            </a:r>
            <a:endParaRPr/>
          </a:p>
          <a:p>
            <a:pPr indent="-228600" lvl="0" marL="228600" rtl="0" algn="l">
              <a:lnSpc>
                <a:spcPct val="100000"/>
              </a:lnSpc>
              <a:spcBef>
                <a:spcPts val="2417"/>
              </a:spcBef>
              <a:spcAft>
                <a:spcPts val="0"/>
              </a:spcAft>
              <a:buClr>
                <a:srgbClr val="808080"/>
              </a:buClr>
              <a:buSzPts val="1260"/>
              <a:buChar char="•"/>
            </a:pPr>
            <a:r>
              <a:rPr b="1" lang="en-US" sz="2800">
                <a:solidFill>
                  <a:srgbClr val="000000"/>
                </a:solidFill>
                <a:latin typeface="Calibri"/>
                <a:ea typeface="Calibri"/>
                <a:cs typeface="Calibri"/>
                <a:sym typeface="Calibri"/>
              </a:rPr>
              <a:t>seclabel</a:t>
            </a:r>
            <a:r>
              <a:rPr lang="en-US" sz="2800">
                <a:solidFill>
                  <a:srgbClr val="000000"/>
                </a:solidFill>
                <a:latin typeface="Calibri"/>
                <a:ea typeface="Calibri"/>
                <a:cs typeface="Calibri"/>
                <a:sym typeface="Calibri"/>
              </a:rPr>
              <a:t> is normally only used for services run from the rootfs (/), since it doesn't have per-file labeling, or for scripts.</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Technically though can be used for any service.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75"/>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22" name="Google Shape;622;p75"/>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Context for Service Using Policy Transition</a:t>
            </a:r>
            <a:endParaRPr/>
          </a:p>
        </p:txBody>
      </p:sp>
      <p:sp>
        <p:nvSpPr>
          <p:cNvPr id="623" name="Google Shape;623;p75"/>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808080"/>
              </a:buClr>
              <a:buSzPts val="1260"/>
              <a:buChar char="•"/>
            </a:pPr>
            <a:r>
              <a:rPr i="1" lang="en-US" sz="2800">
                <a:solidFill>
                  <a:srgbClr val="000000"/>
                </a:solidFill>
                <a:latin typeface="Calibri"/>
                <a:ea typeface="Calibri"/>
                <a:cs typeface="Calibri"/>
                <a:sym typeface="Calibri"/>
              </a:rPr>
              <a:t>service zygote</a:t>
            </a:r>
            <a:r>
              <a:rPr lang="en-US" sz="2800">
                <a:solidFill>
                  <a:srgbClr val="000000"/>
                </a:solidFill>
                <a:latin typeface="Calibri"/>
                <a:ea typeface="Calibri"/>
                <a:cs typeface="Calibri"/>
                <a:sym typeface="Calibri"/>
              </a:rPr>
              <a:t> stanza has no </a:t>
            </a:r>
            <a:r>
              <a:rPr b="1" lang="en-US" sz="2800">
                <a:solidFill>
                  <a:srgbClr val="000000"/>
                </a:solidFill>
                <a:latin typeface="Calibri"/>
                <a:ea typeface="Calibri"/>
                <a:cs typeface="Calibri"/>
                <a:sym typeface="Calibri"/>
              </a:rPr>
              <a:t>seclabel</a:t>
            </a:r>
            <a:r>
              <a:rPr lang="en-US" sz="2800">
                <a:solidFill>
                  <a:srgbClr val="000000"/>
                </a:solidFill>
                <a:latin typeface="Calibri"/>
                <a:ea typeface="Calibri"/>
                <a:cs typeface="Calibri"/>
                <a:sym typeface="Calibri"/>
              </a:rPr>
              <a:t> option, path is /system/bin/app_process64.</a:t>
            </a:r>
            <a:endParaRPr/>
          </a:p>
          <a:p>
            <a:pPr indent="-228600" lvl="0" marL="228600" rtl="0" algn="l">
              <a:lnSpc>
                <a:spcPct val="100000"/>
              </a:lnSpc>
              <a:spcBef>
                <a:spcPts val="2417"/>
              </a:spcBef>
              <a:spcAft>
                <a:spcPts val="0"/>
              </a:spcAft>
              <a:buClr>
                <a:srgbClr val="808080"/>
              </a:buClr>
              <a:buSzPts val="1260"/>
              <a:buChar char="•"/>
            </a:pPr>
            <a:r>
              <a:rPr i="1" lang="en-US" sz="2800">
                <a:solidFill>
                  <a:srgbClr val="000000"/>
                </a:solidFill>
                <a:latin typeface="Calibri"/>
                <a:ea typeface="Calibri"/>
                <a:cs typeface="Calibri"/>
                <a:sym typeface="Calibri"/>
              </a:rPr>
              <a:t>file_contexts:</a:t>
            </a:r>
            <a:r>
              <a:rPr lang="en-US" sz="2800">
                <a:solidFill>
                  <a:srgbClr val="000000"/>
                </a:solidFill>
                <a:latin typeface="Calibri"/>
                <a:ea typeface="Calibri"/>
                <a:cs typeface="Calibri"/>
                <a:sym typeface="Calibri"/>
              </a:rPr>
              <a:t> </a:t>
            </a:r>
            <a:r>
              <a:rPr lang="en-US">
                <a:solidFill>
                  <a:srgbClr val="000000"/>
                </a:solidFill>
                <a:latin typeface="Calibri"/>
                <a:ea typeface="Calibri"/>
                <a:cs typeface="Calibri"/>
                <a:sym typeface="Calibri"/>
              </a:rPr>
              <a:t>/system/bin/app_process64	u:object_r:zygote_exec:s0</a:t>
            </a:r>
            <a:endParaRPr/>
          </a:p>
          <a:p>
            <a:pPr indent="-228600" lvl="0" marL="228600" rtl="0" algn="l">
              <a:lnSpc>
                <a:spcPct val="100000"/>
              </a:lnSpc>
              <a:spcBef>
                <a:spcPts val="2417"/>
              </a:spcBef>
              <a:spcAft>
                <a:spcPts val="0"/>
              </a:spcAft>
              <a:buClr>
                <a:srgbClr val="808080"/>
              </a:buClr>
              <a:buSzPts val="1080"/>
              <a:buChar char="•"/>
            </a:pPr>
            <a:r>
              <a:rPr lang="en-US">
                <a:solidFill>
                  <a:srgbClr val="000000"/>
                </a:solidFill>
                <a:latin typeface="Calibri"/>
                <a:ea typeface="Calibri"/>
                <a:cs typeface="Calibri"/>
                <a:sym typeface="Calibri"/>
              </a:rPr>
              <a:t>sesearch -T -t zygote_exec -c process /path/to/sepolicy</a:t>
            </a:r>
            <a:endParaRPr>
              <a:solidFill>
                <a:srgbClr val="000000"/>
              </a:solidFill>
              <a:latin typeface="Calibri"/>
              <a:ea typeface="Calibri"/>
              <a:cs typeface="Calibri"/>
              <a:sym typeface="Calibri"/>
            </a:endParaRPr>
          </a:p>
          <a:p>
            <a:pPr indent="-228600" lvl="1" marL="685800" rtl="0" algn="l">
              <a:lnSpc>
                <a:spcPct val="100000"/>
              </a:lnSpc>
              <a:spcBef>
                <a:spcPts val="1917"/>
              </a:spcBef>
              <a:spcAft>
                <a:spcPts val="0"/>
              </a:spcAft>
              <a:buClr>
                <a:srgbClr val="000000"/>
              </a:buClr>
              <a:buSzPts val="2400"/>
              <a:buChar char="•"/>
            </a:pPr>
            <a:r>
              <a:rPr lang="en-US">
                <a:solidFill>
                  <a:srgbClr val="000000"/>
                </a:solidFill>
                <a:latin typeface="Calibri"/>
                <a:ea typeface="Calibri"/>
                <a:cs typeface="Calibri"/>
                <a:sym typeface="Calibri"/>
              </a:rPr>
              <a:t>type_transition init zygote_exec:process zygote;</a:t>
            </a:r>
            <a:endParaRPr/>
          </a:p>
          <a:p>
            <a:pPr indent="-228600" lvl="0" marL="228600" rtl="0" algn="l">
              <a:lnSpc>
                <a:spcPct val="100000"/>
              </a:lnSpc>
              <a:spcBef>
                <a:spcPts val="2417"/>
              </a:spcBef>
              <a:spcAft>
                <a:spcPts val="0"/>
              </a:spcAft>
              <a:buClr>
                <a:srgbClr val="808080"/>
              </a:buClr>
              <a:buSzPts val="1260"/>
              <a:buChar char="•"/>
            </a:pPr>
            <a:r>
              <a:rPr lang="en-US" sz="2800">
                <a:solidFill>
                  <a:srgbClr val="000000"/>
                </a:solidFill>
                <a:latin typeface="Calibri"/>
                <a:ea typeface="Calibri"/>
                <a:cs typeface="Calibri"/>
                <a:sym typeface="Calibri"/>
              </a:rPr>
              <a:t>Will run in the </a:t>
            </a:r>
            <a:r>
              <a:rPr b="1" lang="en-US" sz="2800">
                <a:solidFill>
                  <a:srgbClr val="000000"/>
                </a:solidFill>
                <a:latin typeface="Calibri"/>
                <a:ea typeface="Calibri"/>
                <a:cs typeface="Calibri"/>
                <a:sym typeface="Calibri"/>
              </a:rPr>
              <a:t>zygote</a:t>
            </a:r>
            <a:r>
              <a:rPr lang="en-US" sz="2800">
                <a:solidFill>
                  <a:srgbClr val="000000"/>
                </a:solidFill>
                <a:latin typeface="Calibri"/>
                <a:ea typeface="Calibri"/>
                <a:cs typeface="Calibri"/>
                <a:sym typeface="Calibri"/>
              </a:rPr>
              <a:t> domain.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76"/>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30" name="Google Shape;630;p76"/>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File Labeling Examples</a:t>
            </a:r>
            <a:br>
              <a:rPr lang="en-US"/>
            </a:br>
            <a:endParaRPr/>
          </a:p>
        </p:txBody>
      </p:sp>
      <p:sp>
        <p:nvSpPr>
          <p:cNvPr id="631" name="Google Shape;631;p76"/>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file_contexts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/dev/binder		u:object_r:</a:t>
            </a:r>
            <a:r>
              <a:rPr b="1" lang="en-US" sz="2800">
                <a:solidFill>
                  <a:srgbClr val="000000"/>
                </a:solidFill>
                <a:latin typeface="Calibri"/>
                <a:ea typeface="Calibri"/>
                <a:cs typeface="Calibri"/>
                <a:sym typeface="Calibri"/>
              </a:rPr>
              <a:t>binder_device</a:t>
            </a:r>
            <a:r>
              <a:rPr lang="en-US" sz="2800">
                <a:solidFill>
                  <a:srgbClr val="000000"/>
                </a:solidFill>
                <a:latin typeface="Calibri"/>
                <a:ea typeface="Calibri"/>
                <a:cs typeface="Calibri"/>
                <a:sym typeface="Calibri"/>
              </a:rPr>
              <a:t>:s0</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/system(/.*)?		u:object_r:</a:t>
            </a:r>
            <a:r>
              <a:rPr b="1" lang="en-US" sz="2800">
                <a:solidFill>
                  <a:srgbClr val="000000"/>
                </a:solidFill>
                <a:latin typeface="Calibri"/>
                <a:ea typeface="Calibri"/>
                <a:cs typeface="Calibri"/>
                <a:sym typeface="Calibri"/>
              </a:rPr>
              <a:t>system_file</a:t>
            </a:r>
            <a:r>
              <a:rPr lang="en-US" sz="2800">
                <a:solidFill>
                  <a:srgbClr val="000000"/>
                </a:solidFill>
                <a:latin typeface="Calibri"/>
                <a:ea typeface="Calibri"/>
                <a:cs typeface="Calibri"/>
                <a:sym typeface="Calibri"/>
              </a:rPr>
              <a:t>:s0</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/system/bin/init		u:object_r:</a:t>
            </a:r>
            <a:r>
              <a:rPr b="1" lang="en-US" sz="2800">
                <a:solidFill>
                  <a:srgbClr val="000000"/>
                </a:solidFill>
                <a:latin typeface="Calibri"/>
                <a:ea typeface="Calibri"/>
                <a:cs typeface="Calibri"/>
                <a:sym typeface="Calibri"/>
              </a:rPr>
              <a:t>init_exec</a:t>
            </a:r>
            <a:r>
              <a:rPr lang="en-US" sz="2800">
                <a:solidFill>
                  <a:srgbClr val="000000"/>
                </a:solidFill>
                <a:latin typeface="Calibri"/>
                <a:ea typeface="Calibri"/>
                <a:cs typeface="Calibri"/>
                <a:sym typeface="Calibri"/>
              </a:rPr>
              <a:t>:s0</a:t>
            </a:r>
            <a:endParaRPr/>
          </a:p>
          <a:p>
            <a:pPr indent="-228600" lvl="0" marL="228600" rtl="0" algn="l">
              <a:lnSpc>
                <a:spcPct val="80000"/>
              </a:lnSpc>
              <a:spcBef>
                <a:spcPts val="641"/>
              </a:spcBef>
              <a:spcAft>
                <a:spcPts val="0"/>
              </a:spcAft>
              <a:buClr>
                <a:srgbClr val="808080"/>
              </a:buClr>
              <a:buSzPts val="1260"/>
              <a:buChar char="•"/>
            </a:pPr>
            <a:r>
              <a:rPr lang="en-US" sz="2800">
                <a:solidFill>
                  <a:srgbClr val="000000"/>
                </a:solidFill>
                <a:latin typeface="Calibri"/>
                <a:ea typeface="Calibri"/>
                <a:cs typeface="Calibri"/>
                <a:sym typeface="Calibri"/>
              </a:rPr>
              <a:t>seapp_contexts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 type=privapp_data_file levelFrom=user</a:t>
            </a:r>
            <a:endParaRPr/>
          </a:p>
          <a:p>
            <a:pPr indent="-228600" lvl="2" marL="11430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u:object_r:</a:t>
            </a:r>
            <a:r>
              <a:rPr b="1" lang="en-US" sz="2800">
                <a:solidFill>
                  <a:srgbClr val="000000"/>
                </a:solidFill>
                <a:latin typeface="Calibri"/>
                <a:ea typeface="Calibri"/>
                <a:cs typeface="Calibri"/>
                <a:sym typeface="Calibri"/>
              </a:rPr>
              <a:t>privapp_data_file</a:t>
            </a:r>
            <a:r>
              <a:rPr lang="en-US" sz="2800">
                <a:solidFill>
                  <a:srgbClr val="000000"/>
                </a:solidFill>
                <a:latin typeface="Calibri"/>
                <a:ea typeface="Calibri"/>
                <a:cs typeface="Calibri"/>
                <a:sym typeface="Calibri"/>
              </a:rPr>
              <a:t>:s0:</a:t>
            </a:r>
            <a:r>
              <a:rPr i="1" lang="en-US" sz="2800">
                <a:solidFill>
                  <a:srgbClr val="000000"/>
                </a:solidFill>
                <a:latin typeface="Calibri"/>
                <a:ea typeface="Calibri"/>
                <a:cs typeface="Calibri"/>
                <a:sym typeface="Calibri"/>
              </a:rPr>
              <a:t>c512,c768</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 type=app_data_file levelFrom=all</a:t>
            </a:r>
            <a:endParaRPr/>
          </a:p>
          <a:p>
            <a:pPr indent="-228600" lvl="2" marL="11430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u:object_r:</a:t>
            </a:r>
            <a:r>
              <a:rPr b="1" lang="en-US" sz="2800">
                <a:solidFill>
                  <a:srgbClr val="000000"/>
                </a:solidFill>
                <a:latin typeface="Calibri"/>
                <a:ea typeface="Calibri"/>
                <a:cs typeface="Calibri"/>
                <a:sym typeface="Calibri"/>
              </a:rPr>
              <a:t>app_data_file</a:t>
            </a:r>
            <a:r>
              <a:rPr lang="en-US" sz="2800">
                <a:solidFill>
                  <a:srgbClr val="000000"/>
                </a:solidFill>
                <a:latin typeface="Calibri"/>
                <a:ea typeface="Calibri"/>
                <a:cs typeface="Calibri"/>
                <a:sym typeface="Calibri"/>
              </a:rPr>
              <a:t>:s0:</a:t>
            </a:r>
            <a:r>
              <a:rPr i="1" lang="en-US" sz="2800">
                <a:solidFill>
                  <a:srgbClr val="000000"/>
                </a:solidFill>
                <a:latin typeface="Calibri"/>
                <a:ea typeface="Calibri"/>
                <a:cs typeface="Calibri"/>
                <a:sym typeface="Calibri"/>
              </a:rPr>
              <a:t>c0,c256,c512,c768</a:t>
            </a:r>
            <a:endParaRPr/>
          </a:p>
          <a:p>
            <a:pPr indent="-228600" lvl="0" marL="228600" rtl="0" algn="l">
              <a:lnSpc>
                <a:spcPct val="80000"/>
              </a:lnSpc>
              <a:spcBef>
                <a:spcPts val="641"/>
              </a:spcBef>
              <a:spcAft>
                <a:spcPts val="0"/>
              </a:spcAft>
              <a:buClr>
                <a:srgbClr val="808080"/>
              </a:buClr>
              <a:buSzPts val="1260"/>
              <a:buChar char="•"/>
            </a:pPr>
            <a:r>
              <a:rPr lang="en-US" sz="2800">
                <a:solidFill>
                  <a:srgbClr val="000000"/>
                </a:solidFill>
                <a:latin typeface="Calibri"/>
                <a:ea typeface="Calibri"/>
                <a:cs typeface="Calibri"/>
                <a:sym typeface="Calibri"/>
              </a:rPr>
              <a:t>genfs_contexts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genfscon binder /binder	u:object_r:</a:t>
            </a:r>
            <a:r>
              <a:rPr b="1" lang="en-US" sz="2800">
                <a:solidFill>
                  <a:srgbClr val="000000"/>
                </a:solidFill>
                <a:latin typeface="Calibri"/>
                <a:ea typeface="Calibri"/>
                <a:cs typeface="Calibri"/>
                <a:sym typeface="Calibri"/>
              </a:rPr>
              <a:t>binder_device</a:t>
            </a:r>
            <a:r>
              <a:rPr lang="en-US" sz="2800">
                <a:solidFill>
                  <a:srgbClr val="000000"/>
                </a:solidFill>
                <a:latin typeface="Calibri"/>
                <a:ea typeface="Calibri"/>
                <a:cs typeface="Calibri"/>
                <a:sym typeface="Calibri"/>
              </a:rPr>
              <a:t>:s0</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77"/>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38" name="Google Shape;638;p77"/>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Userspace Object Labeling</a:t>
            </a:r>
            <a:br>
              <a:rPr lang="en-US"/>
            </a:br>
            <a:endParaRPr/>
          </a:p>
        </p:txBody>
      </p:sp>
      <p:sp>
        <p:nvSpPr>
          <p:cNvPr id="639" name="Google Shape;639;p77"/>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1260"/>
              <a:buChar char="•"/>
            </a:pPr>
            <a:r>
              <a:rPr lang="en-US" sz="2800">
                <a:solidFill>
                  <a:srgbClr val="000000"/>
                </a:solidFill>
                <a:latin typeface="Calibri"/>
                <a:ea typeface="Calibri"/>
                <a:cs typeface="Calibri"/>
                <a:sym typeface="Calibri"/>
              </a:rPr>
              <a:t>property_contexts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persist.radio		u:object_r:</a:t>
            </a:r>
            <a:r>
              <a:rPr b="1" lang="en-US" sz="2800">
                <a:solidFill>
                  <a:srgbClr val="000000"/>
                </a:solidFill>
                <a:latin typeface="Calibri"/>
                <a:ea typeface="Calibri"/>
                <a:cs typeface="Calibri"/>
                <a:sym typeface="Calibri"/>
              </a:rPr>
              <a:t>radio_prop</a:t>
            </a:r>
            <a:r>
              <a:rPr lang="en-US" sz="2800">
                <a:solidFill>
                  <a:srgbClr val="000000"/>
                </a:solidFill>
                <a:latin typeface="Calibri"/>
                <a:ea typeface="Calibri"/>
                <a:cs typeface="Calibri"/>
                <a:sym typeface="Calibri"/>
              </a:rPr>
              <a:t>:s0</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net.dns		u:object_r:</a:t>
            </a:r>
            <a:r>
              <a:rPr b="1" lang="en-US" sz="2800">
                <a:solidFill>
                  <a:srgbClr val="000000"/>
                </a:solidFill>
                <a:latin typeface="Calibri"/>
                <a:ea typeface="Calibri"/>
                <a:cs typeface="Calibri"/>
                <a:sym typeface="Calibri"/>
              </a:rPr>
              <a:t>net_dns_prop</a:t>
            </a:r>
            <a:r>
              <a:rPr lang="en-US" sz="2800">
                <a:solidFill>
                  <a:srgbClr val="000000"/>
                </a:solidFill>
                <a:latin typeface="Calibri"/>
                <a:ea typeface="Calibri"/>
                <a:cs typeface="Calibri"/>
                <a:sym typeface="Calibri"/>
              </a:rPr>
              <a:t>:s0</a:t>
            </a:r>
            <a:endParaRPr/>
          </a:p>
          <a:p>
            <a:pPr indent="-228600" lvl="0" marL="228600" rtl="0" algn="l">
              <a:lnSpc>
                <a:spcPct val="80000"/>
              </a:lnSpc>
              <a:spcBef>
                <a:spcPts val="641"/>
              </a:spcBef>
              <a:spcAft>
                <a:spcPts val="0"/>
              </a:spcAft>
              <a:buClr>
                <a:srgbClr val="808080"/>
              </a:buClr>
              <a:buSzPts val="1260"/>
              <a:buChar char="•"/>
            </a:pPr>
            <a:r>
              <a:rPr lang="en-US" sz="2800">
                <a:solidFill>
                  <a:srgbClr val="000000"/>
                </a:solidFill>
                <a:latin typeface="Calibri"/>
                <a:ea typeface="Calibri"/>
                <a:cs typeface="Calibri"/>
                <a:sym typeface="Calibri"/>
              </a:rPr>
              <a:t>service_contexts, hwservice_contexts</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media.camera	u:object_r:</a:t>
            </a:r>
            <a:r>
              <a:rPr b="1" lang="en-US">
                <a:solidFill>
                  <a:srgbClr val="000000"/>
                </a:solidFill>
                <a:latin typeface="Calibri"/>
                <a:ea typeface="Calibri"/>
                <a:cs typeface="Calibri"/>
                <a:sym typeface="Calibri"/>
              </a:rPr>
              <a:t>cameraserver_service</a:t>
            </a:r>
            <a:r>
              <a:rPr lang="en-US">
                <a:solidFill>
                  <a:srgbClr val="000000"/>
                </a:solidFill>
                <a:latin typeface="Calibri"/>
                <a:ea typeface="Calibri"/>
                <a:cs typeface="Calibri"/>
                <a:sym typeface="Calibri"/>
              </a:rPr>
              <a:t>:s0</a:t>
            </a:r>
            <a:endParaRPr/>
          </a:p>
          <a:p>
            <a:pPr indent="-228600" lvl="1" marL="685800" rtl="0" algn="l">
              <a:lnSpc>
                <a:spcPct val="80000"/>
              </a:lnSpc>
              <a:spcBef>
                <a:spcPts val="641"/>
              </a:spcBef>
              <a:spcAft>
                <a:spcPts val="0"/>
              </a:spcAft>
              <a:buClr>
                <a:srgbClr val="000000"/>
              </a:buClr>
              <a:buSzPts val="2400"/>
              <a:buChar char="•"/>
            </a:pPr>
            <a:r>
              <a:rPr lang="en-US">
                <a:solidFill>
                  <a:srgbClr val="000000"/>
                </a:solidFill>
                <a:latin typeface="Calibri"/>
                <a:ea typeface="Calibri"/>
                <a:cs typeface="Calibri"/>
                <a:sym typeface="Calibri"/>
              </a:rPr>
              <a:t>android.hardware.camera.provider::ICameraProvider	u_object_r:</a:t>
            </a:r>
            <a:r>
              <a:rPr b="1" lang="en-US">
                <a:solidFill>
                  <a:srgbClr val="000000"/>
                </a:solidFill>
                <a:latin typeface="Calibri"/>
                <a:ea typeface="Calibri"/>
                <a:cs typeface="Calibri"/>
                <a:sym typeface="Calibri"/>
              </a:rPr>
              <a:t>hal_camera_hwservice</a:t>
            </a:r>
            <a:r>
              <a:rPr lang="en-US">
                <a:solidFill>
                  <a:srgbClr val="000000"/>
                </a:solidFill>
                <a:latin typeface="Calibri"/>
                <a:ea typeface="Calibri"/>
                <a:cs typeface="Calibri"/>
                <a:sym typeface="Calibri"/>
              </a:rPr>
              <a:t>:s0</a:t>
            </a:r>
            <a:endParaRPr/>
          </a:p>
          <a:p>
            <a:pPr indent="-228600" lvl="0" marL="228600" rtl="0" algn="l">
              <a:lnSpc>
                <a:spcPct val="80000"/>
              </a:lnSpc>
              <a:spcBef>
                <a:spcPts val="641"/>
              </a:spcBef>
              <a:spcAft>
                <a:spcPts val="0"/>
              </a:spcAft>
              <a:buClr>
                <a:srgbClr val="808080"/>
              </a:buClr>
              <a:buSzPts val="1260"/>
              <a:buChar char="•"/>
            </a:pPr>
            <a:r>
              <a:rPr lang="en-US" sz="2800">
                <a:solidFill>
                  <a:srgbClr val="000000"/>
                </a:solidFill>
                <a:latin typeface="Calibri"/>
                <a:ea typeface="Calibri"/>
                <a:cs typeface="Calibri"/>
                <a:sym typeface="Calibri"/>
              </a:rPr>
              <a:t>keystore2_contexts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120	u:object_r:</a:t>
            </a:r>
            <a:r>
              <a:rPr b="1" lang="en-US" sz="2800">
                <a:solidFill>
                  <a:srgbClr val="000000"/>
                </a:solidFill>
                <a:latin typeface="Calibri"/>
                <a:ea typeface="Calibri"/>
                <a:cs typeface="Calibri"/>
                <a:sym typeface="Calibri"/>
              </a:rPr>
              <a:t>resume_on_reboot_key</a:t>
            </a:r>
            <a:r>
              <a:rPr lang="en-US" sz="2800">
                <a:solidFill>
                  <a:srgbClr val="000000"/>
                </a:solidFill>
                <a:latin typeface="Calibri"/>
                <a:ea typeface="Calibri"/>
                <a:cs typeface="Calibri"/>
                <a:sym typeface="Calibri"/>
              </a:rPr>
              <a:t>:s0</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46" name="Google Shape;646;p7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MLS policy</a:t>
            </a:r>
            <a:endParaRPr/>
          </a:p>
        </p:txBody>
      </p:sp>
      <p:sp>
        <p:nvSpPr>
          <p:cNvPr id="647" name="Google Shape;647;p78"/>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Reinforces Android user and app UID-based separation by assigning separate category sets.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Key things to know:</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Only applied to (some) apps, based on levelFrom= in seapp_contexts.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mlstrustedsubject and mlstrustedobject exceptions.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Can prevent two apps in the same domain from interacting, sharing files, etc.</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Only per-app for target SDK &gt;=28, Android &gt;= 9.</a:t>
            </a:r>
            <a:endParaRPr i="1" sz="2800">
              <a:solidFill>
                <a:srgbClr val="000000"/>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7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54" name="Google Shape;654;p7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Device SELinux Policy Files</a:t>
            </a:r>
            <a:endParaRPr/>
          </a:p>
        </p:txBody>
      </p:sp>
      <p:sp>
        <p:nvSpPr>
          <p:cNvPr id="655" name="Google Shape;655;p79"/>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All policy files, including sepolicy, split per major OS partition.</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/{system,system_ext,product,vendor,odm}/etc/selinux</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sepolicy split via SELinux Common Intermediate Language (CIL) policy modules.</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Load precompiled_sepolicy from {odm,vendor}/etc/selinux if it was built against a matching platform (system) policy.</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Otherwise, run secilc on all CIL policy modules, load resulting compiled kernel policy.</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Only necessary upon Android update of system partition without update of {odm,vendor} to match.</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80"/>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62" name="Google Shape;662;p80"/>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Precompiled Policy Requirements</a:t>
            </a:r>
            <a:br>
              <a:rPr lang="en-US"/>
            </a:br>
            <a:endParaRPr/>
          </a:p>
        </p:txBody>
      </p:sp>
      <p:sp>
        <p:nvSpPr>
          <p:cNvPr id="663" name="Google Shape;663;p80"/>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Find precompiled_sepolicy from odm or vendor (odm takes precedence).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Compare sha256 files from system, system_ext, and product policies against corresponding files in odm or vendor.</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Only loads precompiled_sepolicy if all match.</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81"/>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70" name="Google Shape;670;p81"/>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Use the Source, Luke!</a:t>
            </a:r>
            <a:br>
              <a:rPr lang="en-US"/>
            </a:br>
            <a:endParaRPr/>
          </a:p>
        </p:txBody>
      </p:sp>
      <p:sp>
        <p:nvSpPr>
          <p:cNvPr id="671" name="Google Shape;671;p81"/>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Policy sources are available in AOSP.</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Core AOSP policy, inherited by all devices.</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system/sepolicy</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Device-specific policy</a:t>
            </a:r>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device/</a:t>
            </a:r>
            <a:r>
              <a:rPr i="1" lang="en-US" sz="2800">
                <a:solidFill>
                  <a:srgbClr val="000000"/>
                </a:solidFill>
                <a:latin typeface="Calibri"/>
                <a:ea typeface="Calibri"/>
                <a:cs typeface="Calibri"/>
                <a:sym typeface="Calibri"/>
              </a:rPr>
              <a:t>vendor</a:t>
            </a:r>
            <a:r>
              <a:rPr lang="en-US" sz="2800">
                <a:solidFill>
                  <a:srgbClr val="000000"/>
                </a:solidFill>
                <a:latin typeface="Calibri"/>
                <a:ea typeface="Calibri"/>
                <a:cs typeface="Calibri"/>
                <a:sym typeface="Calibri"/>
              </a:rPr>
              <a:t>/</a:t>
            </a:r>
            <a:r>
              <a:rPr i="1" lang="en-US" sz="2800">
                <a:solidFill>
                  <a:srgbClr val="000000"/>
                </a:solidFill>
                <a:latin typeface="Calibri"/>
                <a:ea typeface="Calibri"/>
                <a:cs typeface="Calibri"/>
                <a:sym typeface="Calibri"/>
              </a:rPr>
              <a:t>board</a:t>
            </a:r>
            <a:r>
              <a:rPr lang="en-US" sz="2800">
                <a:solidFill>
                  <a:srgbClr val="000000"/>
                </a:solidFill>
                <a:latin typeface="Calibri"/>
                <a:ea typeface="Calibri"/>
                <a:cs typeface="Calibri"/>
                <a:sym typeface="Calibri"/>
              </a:rPr>
              <a:t>/sepolicy</a:t>
            </a:r>
            <a:endParaRPr sz="2800">
              <a:solidFill>
                <a:srgbClr val="000000"/>
              </a:solidFill>
              <a:latin typeface="Calibri"/>
              <a:ea typeface="Calibri"/>
              <a:cs typeface="Calibri"/>
              <a:sym typeface="Calibri"/>
            </a:endParaRPr>
          </a:p>
          <a:p>
            <a:pPr indent="-228600" lvl="1" marL="685800" rtl="0" algn="l">
              <a:lnSpc>
                <a:spcPct val="80000"/>
              </a:lnSpc>
              <a:spcBef>
                <a:spcPts val="641"/>
              </a:spcBef>
              <a:spcAft>
                <a:spcPts val="0"/>
              </a:spcAft>
              <a:buClr>
                <a:srgbClr val="000000"/>
              </a:buClr>
              <a:buSzPts val="2800"/>
              <a:buChar char="•"/>
            </a:pPr>
            <a:r>
              <a:rPr lang="en-US" sz="2800">
                <a:solidFill>
                  <a:srgbClr val="000000"/>
                </a:solidFill>
                <a:latin typeface="Calibri"/>
                <a:ea typeface="Calibri"/>
                <a:cs typeface="Calibri"/>
                <a:sym typeface="Calibri"/>
              </a:rPr>
              <a:t>Only for a few devices with AOSP repos but often other devices reuse bits for similar boards, so may still be useful for reference</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OEMs also sometimes provide their source code and/or policy from their respective website or GitHub – look for it!</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82"/>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78" name="Google Shape;678;p82"/>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Type Enforcement (TE) Configuration</a:t>
            </a:r>
            <a:endParaRPr/>
          </a:p>
        </p:txBody>
      </p:sp>
      <p:sp>
        <p:nvSpPr>
          <p:cNvPr id="679" name="Google Shape;679;p82"/>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167640" lvl="0" marL="228600" rtl="0" algn="l">
              <a:lnSpc>
                <a:spcPct val="100000"/>
              </a:lnSpc>
              <a:spcBef>
                <a:spcPts val="0"/>
              </a:spcBef>
              <a:spcAft>
                <a:spcPts val="0"/>
              </a:spcAft>
              <a:buClr>
                <a:srgbClr val="000000"/>
              </a:buClr>
              <a:buSzPts val="1440"/>
              <a:buFont typeface="Noto Sans Symbols"/>
              <a:buChar char="•"/>
            </a:pPr>
            <a:r>
              <a:rPr b="1" lang="en-US" sz="3200">
                <a:solidFill>
                  <a:srgbClr val="000000"/>
                </a:solidFill>
                <a:latin typeface="Calibri"/>
                <a:ea typeface="Calibri"/>
                <a:cs typeface="Calibri"/>
                <a:sym typeface="Calibri"/>
              </a:rPr>
              <a:t>.te </a:t>
            </a:r>
            <a:r>
              <a:rPr lang="en-US" sz="3200">
                <a:solidFill>
                  <a:srgbClr val="000000"/>
                </a:solidFill>
                <a:latin typeface="Calibri"/>
                <a:ea typeface="Calibri"/>
                <a:cs typeface="Calibri"/>
                <a:sym typeface="Calibri"/>
              </a:rPr>
              <a:t>files: Domain and type definitions, rules.</a:t>
            </a:r>
            <a:endParaRPr sz="3200">
              <a:solidFill>
                <a:srgbClr val="000000"/>
              </a:solidFill>
              <a:latin typeface="Calibri"/>
              <a:ea typeface="Calibri"/>
              <a:cs typeface="Calibri"/>
              <a:sym typeface="Calibri"/>
            </a:endParaRPr>
          </a:p>
          <a:p>
            <a:pPr indent="-209550" lvl="1" marL="685800" rtl="0" algn="l">
              <a:lnSpc>
                <a:spcPct val="100000"/>
              </a:lnSpc>
              <a:spcBef>
                <a:spcPts val="1417"/>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Typically one </a:t>
            </a:r>
            <a:r>
              <a:rPr b="1" lang="en-US" sz="2800">
                <a:solidFill>
                  <a:srgbClr val="000000"/>
                </a:solidFill>
                <a:latin typeface="Calibri"/>
                <a:ea typeface="Calibri"/>
                <a:cs typeface="Calibri"/>
                <a:sym typeface="Calibri"/>
              </a:rPr>
              <a:t>.te</a:t>
            </a:r>
            <a:r>
              <a:rPr lang="en-US" sz="2800">
                <a:solidFill>
                  <a:srgbClr val="000000"/>
                </a:solidFill>
                <a:latin typeface="Calibri"/>
                <a:ea typeface="Calibri"/>
                <a:cs typeface="Calibri"/>
                <a:sym typeface="Calibri"/>
              </a:rPr>
              <a:t> file per domain, e.g. </a:t>
            </a:r>
            <a:r>
              <a:rPr b="1" lang="en-US" sz="2800">
                <a:solidFill>
                  <a:srgbClr val="000000"/>
                </a:solidFill>
                <a:latin typeface="Calibri"/>
                <a:ea typeface="Calibri"/>
                <a:cs typeface="Calibri"/>
                <a:sym typeface="Calibri"/>
              </a:rPr>
              <a:t>installd.te.</a:t>
            </a:r>
            <a:endParaRPr sz="2800">
              <a:solidFill>
                <a:srgbClr val="000000"/>
              </a:solidFill>
              <a:latin typeface="Calibri"/>
              <a:ea typeface="Calibri"/>
              <a:cs typeface="Calibri"/>
              <a:sym typeface="Calibri"/>
            </a:endParaRPr>
          </a:p>
          <a:p>
            <a:pPr indent="-209550" lvl="1" marL="685800" rtl="0" algn="l">
              <a:lnSpc>
                <a:spcPct val="100000"/>
              </a:lnSpc>
              <a:spcBef>
                <a:spcPts val="1134"/>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Device and file types declared in </a:t>
            </a:r>
            <a:r>
              <a:rPr b="1" lang="en-US" sz="2800">
                <a:solidFill>
                  <a:srgbClr val="000000"/>
                </a:solidFill>
                <a:latin typeface="Calibri"/>
                <a:ea typeface="Calibri"/>
                <a:cs typeface="Calibri"/>
                <a:sym typeface="Calibri"/>
              </a:rPr>
              <a:t>device.te,</a:t>
            </a:r>
            <a:r>
              <a:rPr lang="en-US" sz="2800">
                <a:solidFill>
                  <a:srgbClr val="000000"/>
                </a:solidFill>
                <a:latin typeface="Calibri"/>
                <a:ea typeface="Calibri"/>
                <a:cs typeface="Calibri"/>
                <a:sym typeface="Calibri"/>
              </a:rPr>
              <a:t> </a:t>
            </a:r>
            <a:r>
              <a:rPr b="1" lang="en-US" sz="2800">
                <a:solidFill>
                  <a:srgbClr val="000000"/>
                </a:solidFill>
                <a:latin typeface="Calibri"/>
                <a:ea typeface="Calibri"/>
                <a:cs typeface="Calibri"/>
                <a:sym typeface="Calibri"/>
              </a:rPr>
              <a:t>file.te</a:t>
            </a:r>
            <a:r>
              <a:rPr lang="en-US" sz="28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a:p>
            <a:pPr indent="-209550" lvl="1" marL="685800" rtl="0" algn="l">
              <a:lnSpc>
                <a:spcPct val="100000"/>
              </a:lnSpc>
              <a:spcBef>
                <a:spcPts val="1134"/>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Shared rules in certain files (</a:t>
            </a:r>
            <a:r>
              <a:rPr b="1" lang="en-US" sz="2800">
                <a:solidFill>
                  <a:srgbClr val="000000"/>
                </a:solidFill>
                <a:latin typeface="Calibri"/>
                <a:ea typeface="Calibri"/>
                <a:cs typeface="Calibri"/>
                <a:sym typeface="Calibri"/>
              </a:rPr>
              <a:t>domain.te, app.te</a:t>
            </a:r>
            <a:r>
              <a:rPr lang="en-US" sz="28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a:p>
            <a:pPr indent="-167640" lvl="0" marL="228600" rtl="0" algn="l">
              <a:lnSpc>
                <a:spcPct val="100000"/>
              </a:lnSpc>
              <a:spcBef>
                <a:spcPts val="1134"/>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Written using macros from </a:t>
            </a:r>
            <a:r>
              <a:rPr b="1" lang="en-US" sz="3200">
                <a:solidFill>
                  <a:srgbClr val="000000"/>
                </a:solidFill>
                <a:latin typeface="Calibri"/>
                <a:ea typeface="Calibri"/>
                <a:cs typeface="Calibri"/>
                <a:sym typeface="Calibri"/>
              </a:rPr>
              <a:t>global</a:t>
            </a:r>
            <a:r>
              <a:rPr lang="en-US" sz="3200">
                <a:solidFill>
                  <a:srgbClr val="000000"/>
                </a:solidFill>
                <a:latin typeface="Calibri"/>
                <a:ea typeface="Calibri"/>
                <a:cs typeface="Calibri"/>
                <a:sym typeface="Calibri"/>
              </a:rPr>
              <a:t>_</a:t>
            </a:r>
            <a:r>
              <a:rPr b="1" lang="en-US" sz="3200">
                <a:solidFill>
                  <a:srgbClr val="000000"/>
                </a:solidFill>
                <a:latin typeface="Calibri"/>
                <a:ea typeface="Calibri"/>
                <a:cs typeface="Calibri"/>
                <a:sym typeface="Calibri"/>
              </a:rPr>
              <a:t>macros</a:t>
            </a:r>
            <a:r>
              <a:rPr lang="en-US" sz="3200">
                <a:solidFill>
                  <a:srgbClr val="000000"/>
                </a:solidFill>
                <a:latin typeface="Calibri"/>
                <a:ea typeface="Calibri"/>
                <a:cs typeface="Calibri"/>
                <a:sym typeface="Calibri"/>
              </a:rPr>
              <a:t>, </a:t>
            </a:r>
            <a:r>
              <a:rPr b="1" lang="en-US" sz="3200">
                <a:solidFill>
                  <a:srgbClr val="000000"/>
                </a:solidFill>
                <a:latin typeface="Calibri"/>
                <a:ea typeface="Calibri"/>
                <a:cs typeface="Calibri"/>
                <a:sym typeface="Calibri"/>
              </a:rPr>
              <a:t>te</a:t>
            </a:r>
            <a:r>
              <a:rPr lang="en-US" sz="3200">
                <a:solidFill>
                  <a:srgbClr val="000000"/>
                </a:solidFill>
                <a:latin typeface="Calibri"/>
                <a:ea typeface="Calibri"/>
                <a:cs typeface="Calibri"/>
                <a:sym typeface="Calibri"/>
              </a:rPr>
              <a:t>_</a:t>
            </a:r>
            <a:r>
              <a:rPr b="1" lang="en-US" sz="3200">
                <a:solidFill>
                  <a:srgbClr val="000000"/>
                </a:solidFill>
                <a:latin typeface="Calibri"/>
                <a:ea typeface="Calibri"/>
                <a:cs typeface="Calibri"/>
                <a:sym typeface="Calibri"/>
              </a:rPr>
              <a:t>macros</a:t>
            </a:r>
            <a:r>
              <a:rPr lang="en-US" sz="3200">
                <a:solidFill>
                  <a:srgbClr val="000000"/>
                </a:solidFill>
                <a:latin typeface="Calibri"/>
                <a:ea typeface="Calibri"/>
                <a:cs typeface="Calibri"/>
                <a:sym typeface="Calibri"/>
              </a:rPr>
              <a:t> and attributes (type sets) from </a:t>
            </a:r>
            <a:r>
              <a:rPr b="1" lang="en-US" sz="3200">
                <a:solidFill>
                  <a:srgbClr val="000000"/>
                </a:solidFill>
                <a:latin typeface="Calibri"/>
                <a:ea typeface="Calibri"/>
                <a:cs typeface="Calibri"/>
                <a:sym typeface="Calibri"/>
              </a:rPr>
              <a:t>attributes</a:t>
            </a:r>
            <a:r>
              <a:rPr lang="en-US" sz="3200">
                <a:solidFill>
                  <a:srgbClr val="000000"/>
                </a:solidFill>
                <a:latin typeface="Calibri"/>
                <a:ea typeface="Calibri"/>
                <a:cs typeface="Calibri"/>
                <a:sym typeface="Calibri"/>
              </a:rPr>
              <a:t>.</a:t>
            </a:r>
            <a:endParaRPr sz="2800">
              <a:solidFill>
                <a:srgbClr val="000000"/>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83"/>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86" name="Google Shape;686;p83"/>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Dealing with Denials: Labeling Problems</a:t>
            </a:r>
            <a:endParaRPr/>
          </a:p>
        </p:txBody>
      </p:sp>
      <p:sp>
        <p:nvSpPr>
          <p:cNvPr id="687" name="Google Shape;687;p83"/>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342721" lvl="0" marL="343080" rtl="0" algn="l">
              <a:lnSpc>
                <a:spcPct val="80000"/>
              </a:lnSpc>
              <a:spcBef>
                <a:spcPts val="0"/>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Most denials are due to labeling problems.</a:t>
            </a:r>
            <a:endParaRPr sz="2800">
              <a:solidFill>
                <a:srgbClr val="000000"/>
              </a:solidFill>
              <a:latin typeface="Calibri"/>
              <a:ea typeface="Calibri"/>
              <a:cs typeface="Calibri"/>
              <a:sym typeface="Calibri"/>
            </a:endParaRPr>
          </a:p>
          <a:p>
            <a:pPr indent="-324000" lvl="1" marL="864000" rtl="0" algn="l">
              <a:lnSpc>
                <a:spcPct val="100000"/>
              </a:lnSpc>
              <a:spcBef>
                <a:spcPts val="0"/>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Wrong domain for process or wrong type for file.</a:t>
            </a:r>
            <a:endParaRPr sz="2800">
              <a:solidFill>
                <a:srgbClr val="000000"/>
              </a:solidFill>
              <a:latin typeface="Calibri"/>
              <a:ea typeface="Calibri"/>
              <a:cs typeface="Calibri"/>
              <a:sym typeface="Calibri"/>
            </a:endParaRPr>
          </a:p>
          <a:p>
            <a:pPr indent="-342721" lvl="0" marL="343080" rtl="0" algn="l">
              <a:lnSpc>
                <a:spcPct val="100000"/>
              </a:lnSpc>
              <a:spcBef>
                <a:spcPts val="1134"/>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Fix the labeling and the rest will typically follow.</a:t>
            </a:r>
            <a:endParaRPr sz="2800">
              <a:solidFill>
                <a:srgbClr val="000000"/>
              </a:solidFill>
              <a:latin typeface="Calibri"/>
              <a:ea typeface="Calibri"/>
              <a:cs typeface="Calibri"/>
              <a:sym typeface="Calibri"/>
            </a:endParaRPr>
          </a:p>
          <a:p>
            <a:pPr indent="-324000" lvl="1" marL="864000" rtl="0" algn="l">
              <a:lnSpc>
                <a:spcPct val="100000"/>
              </a:lnSpc>
              <a:spcBef>
                <a:spcPts val="1417"/>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Define a domain transition for the service.</a:t>
            </a:r>
            <a:endParaRPr sz="2800">
              <a:solidFill>
                <a:srgbClr val="000000"/>
              </a:solidFill>
              <a:latin typeface="Calibri"/>
              <a:ea typeface="Calibri"/>
              <a:cs typeface="Calibri"/>
              <a:sym typeface="Calibri"/>
            </a:endParaRPr>
          </a:p>
          <a:p>
            <a:pPr indent="-324000" lvl="1" marL="864000" rtl="0" algn="l">
              <a:lnSpc>
                <a:spcPct val="100000"/>
              </a:lnSpc>
              <a:spcBef>
                <a:spcPts val="1134"/>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Define type transitions for service-created files.</a:t>
            </a:r>
            <a:endParaRPr sz="2800">
              <a:solidFill>
                <a:srgbClr val="000000"/>
              </a:solidFill>
              <a:latin typeface="Calibri"/>
              <a:ea typeface="Calibri"/>
              <a:cs typeface="Calibri"/>
              <a:sym typeface="Calibri"/>
            </a:endParaRPr>
          </a:p>
          <a:p>
            <a:pPr indent="-324000" lvl="1" marL="864000" rtl="0" algn="l">
              <a:lnSpc>
                <a:spcPct val="100000"/>
              </a:lnSpc>
              <a:spcBef>
                <a:spcPts val="1134"/>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Update </a:t>
            </a:r>
            <a:r>
              <a:rPr b="1" lang="en-US" sz="2800">
                <a:solidFill>
                  <a:srgbClr val="000000"/>
                </a:solidFill>
                <a:latin typeface="Calibri"/>
                <a:ea typeface="Calibri"/>
                <a:cs typeface="Calibri"/>
                <a:sym typeface="Calibri"/>
              </a:rPr>
              <a:t>file_contexts</a:t>
            </a:r>
            <a:r>
              <a:rPr lang="en-US" sz="2800">
                <a:solidFill>
                  <a:srgbClr val="000000"/>
                </a:solidFill>
                <a:latin typeface="Calibri"/>
                <a:ea typeface="Calibri"/>
                <a:cs typeface="Calibri"/>
                <a:sym typeface="Calibri"/>
              </a:rPr>
              <a:t> for:</a:t>
            </a:r>
            <a:endParaRPr sz="2800">
              <a:solidFill>
                <a:srgbClr val="000000"/>
              </a:solidFill>
              <a:latin typeface="Calibri"/>
              <a:ea typeface="Calibri"/>
              <a:cs typeface="Calibri"/>
              <a:sym typeface="Calibri"/>
            </a:endParaRPr>
          </a:p>
          <a:p>
            <a:pPr indent="-287999" lvl="2" marL="1295999" rtl="0" algn="l">
              <a:lnSpc>
                <a:spcPct val="100000"/>
              </a:lnSpc>
              <a:spcBef>
                <a:spcPts val="1134"/>
              </a:spcBef>
              <a:spcAft>
                <a:spcPts val="0"/>
              </a:spcAft>
              <a:buClr>
                <a:srgbClr val="000000"/>
              </a:buClr>
              <a:buSzPts val="1260"/>
              <a:buFont typeface="Noto Sans Symbols"/>
              <a:buChar char="●"/>
            </a:pPr>
            <a:r>
              <a:rPr lang="en-US" sz="2800">
                <a:solidFill>
                  <a:srgbClr val="000000"/>
                </a:solidFill>
                <a:latin typeface="Calibri"/>
                <a:ea typeface="Calibri"/>
                <a:cs typeface="Calibri"/>
                <a:sym typeface="Calibri"/>
              </a:rPr>
              <a:t>service sockets, /data directories, /dev nodes, /sys files</a:t>
            </a:r>
            <a:endParaRPr b="1" sz="3200">
              <a:solidFill>
                <a:srgbClr val="000000"/>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84"/>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694" name="Google Shape;694;p84"/>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Other Labeling Problems</a:t>
            </a:r>
            <a:endParaRPr/>
          </a:p>
        </p:txBody>
      </p:sp>
      <p:sp>
        <p:nvSpPr>
          <p:cNvPr id="695" name="Google Shape;695;p84"/>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320040" lvl="0" marL="457200" rtl="0" algn="l">
              <a:lnSpc>
                <a:spcPct val="100000"/>
              </a:lnSpc>
              <a:spcBef>
                <a:spcPts val="0"/>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/proc files</a:t>
            </a:r>
            <a:endParaRPr sz="3200">
              <a:solidFill>
                <a:srgbClr val="000000"/>
              </a:solidFill>
              <a:latin typeface="Calibri"/>
              <a:ea typeface="Calibri"/>
              <a:cs typeface="Calibri"/>
              <a:sym typeface="Calibri"/>
            </a:endParaRPr>
          </a:p>
          <a:p>
            <a:pPr indent="-361950" lvl="1" marL="914400" rtl="0" algn="l">
              <a:lnSpc>
                <a:spcPct val="100000"/>
              </a:lnSpc>
              <a:spcBef>
                <a:spcPts val="1417"/>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Label using </a:t>
            </a:r>
            <a:r>
              <a:rPr b="1" lang="en-US" sz="2800">
                <a:solidFill>
                  <a:srgbClr val="000000"/>
                </a:solidFill>
                <a:latin typeface="Calibri"/>
                <a:ea typeface="Calibri"/>
                <a:cs typeface="Calibri"/>
                <a:sym typeface="Calibri"/>
              </a:rPr>
              <a:t>genfs_contexts</a:t>
            </a:r>
            <a:r>
              <a:rPr lang="en-US" sz="2800">
                <a:solidFill>
                  <a:srgbClr val="000000"/>
                </a:solidFill>
                <a:latin typeface="Calibri"/>
                <a:ea typeface="Calibri"/>
                <a:cs typeface="Calibri"/>
                <a:sym typeface="Calibri"/>
              </a:rPr>
              <a:t> (part of kernel policy).</a:t>
            </a:r>
            <a:endParaRPr sz="2800">
              <a:solidFill>
                <a:srgbClr val="000000"/>
              </a:solidFill>
              <a:latin typeface="Calibri"/>
              <a:ea typeface="Calibri"/>
              <a:cs typeface="Calibri"/>
              <a:sym typeface="Calibri"/>
            </a:endParaRPr>
          </a:p>
          <a:p>
            <a:pPr indent="-320040" lvl="0" marL="457200" rtl="0" algn="l">
              <a:lnSpc>
                <a:spcPct val="100000"/>
              </a:lnSpc>
              <a:spcBef>
                <a:spcPts val="1134"/>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Filesystems that do not support labeling.</a:t>
            </a:r>
            <a:endParaRPr sz="3200">
              <a:solidFill>
                <a:srgbClr val="000000"/>
              </a:solidFill>
              <a:latin typeface="Calibri"/>
              <a:ea typeface="Calibri"/>
              <a:cs typeface="Calibri"/>
              <a:sym typeface="Calibri"/>
            </a:endParaRPr>
          </a:p>
          <a:p>
            <a:pPr indent="-381000" lvl="1" marL="914400" rtl="0" algn="l">
              <a:lnSpc>
                <a:spcPct val="100000"/>
              </a:lnSpc>
              <a:spcBef>
                <a:spcPts val="1417"/>
              </a:spcBef>
              <a:spcAft>
                <a:spcPts val="0"/>
              </a:spcAft>
              <a:buClr>
                <a:srgbClr val="000000"/>
              </a:buClr>
              <a:buSzPts val="2400"/>
              <a:buFont typeface="Noto Sans Symbols"/>
              <a:buChar char="−"/>
            </a:pPr>
            <a:r>
              <a:rPr lang="en-US" sz="3200">
                <a:solidFill>
                  <a:srgbClr val="000000"/>
                </a:solidFill>
                <a:latin typeface="Calibri"/>
                <a:ea typeface="Calibri"/>
                <a:cs typeface="Calibri"/>
                <a:sym typeface="Calibri"/>
              </a:rPr>
              <a:t>Default assigned via </a:t>
            </a:r>
            <a:r>
              <a:rPr b="1" lang="en-US" sz="3200">
                <a:solidFill>
                  <a:srgbClr val="000000"/>
                </a:solidFill>
                <a:latin typeface="Calibri"/>
                <a:ea typeface="Calibri"/>
                <a:cs typeface="Calibri"/>
                <a:sym typeface="Calibri"/>
              </a:rPr>
              <a:t>genfs_contexts</a:t>
            </a:r>
            <a:r>
              <a:rPr lang="en-US" sz="3200">
                <a:solidFill>
                  <a:srgbClr val="000000"/>
                </a:solidFill>
                <a:latin typeface="Calibri"/>
                <a:ea typeface="Calibri"/>
                <a:cs typeface="Calibri"/>
                <a:sym typeface="Calibri"/>
              </a:rPr>
              <a:t>.</a:t>
            </a:r>
            <a:endParaRPr sz="3200">
              <a:solidFill>
                <a:srgbClr val="000000"/>
              </a:solidFill>
              <a:latin typeface="Calibri"/>
              <a:ea typeface="Calibri"/>
              <a:cs typeface="Calibri"/>
              <a:sym typeface="Calibri"/>
            </a:endParaRPr>
          </a:p>
          <a:p>
            <a:pPr indent="-381000" lvl="1" marL="914400" rtl="0" algn="l">
              <a:lnSpc>
                <a:spcPct val="100000"/>
              </a:lnSpc>
              <a:spcBef>
                <a:spcPts val="1134"/>
              </a:spcBef>
              <a:spcAft>
                <a:spcPts val="0"/>
              </a:spcAft>
              <a:buClr>
                <a:srgbClr val="000000"/>
              </a:buClr>
              <a:buSzPts val="2400"/>
              <a:buFont typeface="Noto Sans Symbols"/>
              <a:buChar char="−"/>
            </a:pPr>
            <a:r>
              <a:rPr lang="en-US" sz="3200">
                <a:solidFill>
                  <a:srgbClr val="000000"/>
                </a:solidFill>
                <a:latin typeface="Calibri"/>
                <a:ea typeface="Calibri"/>
                <a:cs typeface="Calibri"/>
                <a:sym typeface="Calibri"/>
              </a:rPr>
              <a:t>Per-mount label can be assigned using </a:t>
            </a:r>
            <a:r>
              <a:rPr b="1" lang="en-US" sz="3200">
                <a:solidFill>
                  <a:srgbClr val="000000"/>
                </a:solidFill>
                <a:latin typeface="Calibri"/>
                <a:ea typeface="Calibri"/>
                <a:cs typeface="Calibri"/>
                <a:sym typeface="Calibri"/>
              </a:rPr>
              <a:t>context= </a:t>
            </a:r>
            <a:r>
              <a:rPr lang="en-US" sz="3200">
                <a:solidFill>
                  <a:srgbClr val="000000"/>
                </a:solidFill>
                <a:latin typeface="Calibri"/>
                <a:ea typeface="Calibri"/>
                <a:cs typeface="Calibri"/>
                <a:sym typeface="Calibri"/>
              </a:rPr>
              <a:t>mount option.</a:t>
            </a:r>
            <a:endParaRPr sz="2800">
              <a:solidFill>
                <a:srgbClr val="000000"/>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85"/>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702" name="Google Shape;702;p85"/>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Generalizing audit2allow rules</a:t>
            </a:r>
            <a:endParaRPr/>
          </a:p>
        </p:txBody>
      </p:sp>
      <p:sp>
        <p:nvSpPr>
          <p:cNvPr id="703" name="Google Shape;703;p85"/>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320040" lvl="0" marL="457200" rtl="0" algn="l">
              <a:lnSpc>
                <a:spcPct val="100000"/>
              </a:lnSpc>
              <a:spcBef>
                <a:spcPts val="0"/>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Allow for all domains?</a:t>
            </a:r>
            <a:endParaRPr sz="3200">
              <a:solidFill>
                <a:srgbClr val="000000"/>
              </a:solidFill>
              <a:latin typeface="Calibri"/>
              <a:ea typeface="Calibri"/>
              <a:cs typeface="Calibri"/>
              <a:sym typeface="Calibri"/>
            </a:endParaRPr>
          </a:p>
          <a:p>
            <a:pPr indent="-342900" lvl="1" marL="914400" rtl="0" algn="l">
              <a:lnSpc>
                <a:spcPct val="100000"/>
              </a:lnSpc>
              <a:spcBef>
                <a:spcPts val="1417"/>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Rewrite using </a:t>
            </a:r>
            <a:r>
              <a:rPr b="1" lang="en-US">
                <a:solidFill>
                  <a:srgbClr val="000000"/>
                </a:solidFill>
                <a:latin typeface="Calibri"/>
                <a:ea typeface="Calibri"/>
                <a:cs typeface="Calibri"/>
                <a:sym typeface="Calibri"/>
              </a:rPr>
              <a:t>domain</a:t>
            </a:r>
            <a:r>
              <a:rPr lang="en-US">
                <a:solidFill>
                  <a:srgbClr val="000000"/>
                </a:solidFill>
                <a:latin typeface="Calibri"/>
                <a:ea typeface="Calibri"/>
                <a:cs typeface="Calibri"/>
                <a:sym typeface="Calibri"/>
              </a:rPr>
              <a:t> attribute, add to </a:t>
            </a:r>
            <a:r>
              <a:rPr b="1" lang="en-US">
                <a:solidFill>
                  <a:srgbClr val="000000"/>
                </a:solidFill>
                <a:latin typeface="Calibri"/>
                <a:ea typeface="Calibri"/>
                <a:cs typeface="Calibri"/>
                <a:sym typeface="Calibri"/>
              </a:rPr>
              <a:t>domain.te</a:t>
            </a:r>
            <a:r>
              <a:rPr lang="en-US">
                <a:solidFill>
                  <a:srgbClr val="000000"/>
                </a:solidFill>
                <a:latin typeface="Calibri"/>
                <a:ea typeface="Calibri"/>
                <a:cs typeface="Calibri"/>
                <a:sym typeface="Calibri"/>
              </a:rPr>
              <a:t>.</a:t>
            </a:r>
            <a:endParaRPr>
              <a:solidFill>
                <a:srgbClr val="000000"/>
              </a:solidFill>
              <a:latin typeface="Calibri"/>
              <a:ea typeface="Calibri"/>
              <a:cs typeface="Calibri"/>
              <a:sym typeface="Calibri"/>
            </a:endParaRPr>
          </a:p>
          <a:p>
            <a:pPr indent="-320040" lvl="0" marL="457200" rtl="0" algn="l">
              <a:lnSpc>
                <a:spcPct val="100000"/>
              </a:lnSpc>
              <a:spcBef>
                <a:spcPts val="1134"/>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Allow for all app domains?</a:t>
            </a:r>
            <a:endParaRPr sz="3200">
              <a:solidFill>
                <a:srgbClr val="000000"/>
              </a:solidFill>
              <a:latin typeface="Calibri"/>
              <a:ea typeface="Calibri"/>
              <a:cs typeface="Calibri"/>
              <a:sym typeface="Calibri"/>
            </a:endParaRPr>
          </a:p>
          <a:p>
            <a:pPr indent="-342900" lvl="1" marL="914400" rtl="0" algn="l">
              <a:lnSpc>
                <a:spcPct val="100000"/>
              </a:lnSpc>
              <a:spcBef>
                <a:spcPts val="1417"/>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Rewrite using </a:t>
            </a:r>
            <a:r>
              <a:rPr b="1" lang="en-US">
                <a:solidFill>
                  <a:srgbClr val="000000"/>
                </a:solidFill>
                <a:latin typeface="Calibri"/>
                <a:ea typeface="Calibri"/>
                <a:cs typeface="Calibri"/>
                <a:sym typeface="Calibri"/>
              </a:rPr>
              <a:t>appdomain</a:t>
            </a:r>
            <a:r>
              <a:rPr lang="en-US">
                <a:solidFill>
                  <a:srgbClr val="000000"/>
                </a:solidFill>
                <a:latin typeface="Calibri"/>
                <a:ea typeface="Calibri"/>
                <a:cs typeface="Calibri"/>
                <a:sym typeface="Calibri"/>
              </a:rPr>
              <a:t> attribute, add to </a:t>
            </a:r>
            <a:r>
              <a:rPr b="1" lang="en-US">
                <a:solidFill>
                  <a:srgbClr val="000000"/>
                </a:solidFill>
                <a:latin typeface="Calibri"/>
                <a:ea typeface="Calibri"/>
                <a:cs typeface="Calibri"/>
                <a:sym typeface="Calibri"/>
              </a:rPr>
              <a:t>app.te</a:t>
            </a:r>
            <a:r>
              <a:rPr lang="en-US">
                <a:solidFill>
                  <a:srgbClr val="000000"/>
                </a:solidFill>
                <a:latin typeface="Calibri"/>
                <a:ea typeface="Calibri"/>
                <a:cs typeface="Calibri"/>
                <a:sym typeface="Calibri"/>
              </a:rPr>
              <a:t>.</a:t>
            </a:r>
            <a:endParaRPr>
              <a:solidFill>
                <a:srgbClr val="000000"/>
              </a:solidFill>
              <a:latin typeface="Calibri"/>
              <a:ea typeface="Calibri"/>
              <a:cs typeface="Calibri"/>
              <a:sym typeface="Calibri"/>
            </a:endParaRPr>
          </a:p>
          <a:p>
            <a:pPr indent="-320040" lvl="0" marL="457200" rtl="0" algn="l">
              <a:lnSpc>
                <a:spcPct val="100000"/>
              </a:lnSpc>
              <a:spcBef>
                <a:spcPts val="1134"/>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Consider whether the rule should be written using an attribute from </a:t>
            </a:r>
            <a:r>
              <a:rPr b="1" lang="en-US" sz="3200">
                <a:solidFill>
                  <a:srgbClr val="000000"/>
                </a:solidFill>
                <a:latin typeface="Calibri"/>
                <a:ea typeface="Calibri"/>
                <a:cs typeface="Calibri"/>
                <a:sym typeface="Calibri"/>
              </a:rPr>
              <a:t>attributes.</a:t>
            </a:r>
            <a:endParaRPr sz="3200">
              <a:solidFill>
                <a:srgbClr val="000000"/>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86"/>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710" name="Google Shape;710;p86"/>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Generalizing audit2allow rules</a:t>
            </a:r>
            <a:endParaRPr/>
          </a:p>
        </p:txBody>
      </p:sp>
      <p:sp>
        <p:nvSpPr>
          <p:cNvPr id="711" name="Google Shape;711;p86"/>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320040" lvl="0" marL="457200" rtl="0" algn="l">
              <a:lnSpc>
                <a:spcPct val="100000"/>
              </a:lnSpc>
              <a:spcBef>
                <a:spcPts val="0"/>
              </a:spcBef>
              <a:spcAft>
                <a:spcPts val="0"/>
              </a:spcAft>
              <a:buClr>
                <a:srgbClr val="000000"/>
              </a:buClr>
              <a:buSzPts val="1440"/>
              <a:buFont typeface="Noto Sans Symbols"/>
              <a:buChar char="•"/>
            </a:pPr>
            <a:r>
              <a:rPr lang="en-US" sz="3200">
                <a:solidFill>
                  <a:srgbClr val="000000"/>
                </a:solidFill>
                <a:latin typeface="Calibri"/>
                <a:ea typeface="Calibri"/>
                <a:cs typeface="Calibri"/>
                <a:sym typeface="Calibri"/>
              </a:rPr>
              <a:t>Use macros (from </a:t>
            </a:r>
            <a:r>
              <a:rPr b="1" lang="en-US" sz="3200">
                <a:solidFill>
                  <a:srgbClr val="000000"/>
                </a:solidFill>
                <a:latin typeface="Calibri"/>
                <a:ea typeface="Calibri"/>
                <a:cs typeface="Calibri"/>
                <a:sym typeface="Calibri"/>
              </a:rPr>
              <a:t>global_macros</a:t>
            </a:r>
            <a:r>
              <a:rPr lang="en-US" sz="3200">
                <a:solidFill>
                  <a:srgbClr val="000000"/>
                </a:solidFill>
                <a:latin typeface="Calibri"/>
                <a:ea typeface="Calibri"/>
                <a:cs typeface="Calibri"/>
                <a:sym typeface="Calibri"/>
              </a:rPr>
              <a:t>, </a:t>
            </a:r>
            <a:r>
              <a:rPr b="1" lang="en-US" sz="3200">
                <a:solidFill>
                  <a:srgbClr val="000000"/>
                </a:solidFill>
                <a:latin typeface="Calibri"/>
                <a:ea typeface="Calibri"/>
                <a:cs typeface="Calibri"/>
                <a:sym typeface="Calibri"/>
              </a:rPr>
              <a:t>te_macros</a:t>
            </a:r>
            <a:r>
              <a:rPr lang="en-US" sz="3200">
                <a:solidFill>
                  <a:srgbClr val="000000"/>
                </a:solidFill>
                <a:latin typeface="Calibri"/>
                <a:ea typeface="Calibri"/>
                <a:cs typeface="Calibri"/>
                <a:sym typeface="Calibri"/>
              </a:rPr>
              <a:t>).</a:t>
            </a:r>
            <a:endParaRPr sz="3200">
              <a:solidFill>
                <a:srgbClr val="000000"/>
              </a:solidFill>
              <a:latin typeface="Calibri"/>
              <a:ea typeface="Calibri"/>
              <a:cs typeface="Calibri"/>
              <a:sym typeface="Calibri"/>
            </a:endParaRPr>
          </a:p>
          <a:p>
            <a:pPr indent="-342900" lvl="1" marL="914400" rtl="0" algn="l">
              <a:lnSpc>
                <a:spcPct val="100000"/>
              </a:lnSpc>
              <a:spcBef>
                <a:spcPts val="1417"/>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Common groupings of classes, permissions, rules.</a:t>
            </a:r>
            <a:endParaRPr>
              <a:solidFill>
                <a:srgbClr val="000000"/>
              </a:solidFill>
              <a:latin typeface="Calibri"/>
              <a:ea typeface="Calibri"/>
              <a:cs typeface="Calibri"/>
              <a:sym typeface="Calibri"/>
            </a:endParaRPr>
          </a:p>
          <a:p>
            <a:pPr indent="-342900" lvl="1" marL="914400" rtl="0" algn="l">
              <a:lnSpc>
                <a:spcPct val="100000"/>
              </a:lnSpc>
              <a:spcBef>
                <a:spcPts val="1134"/>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Needs create?  Use </a:t>
            </a:r>
            <a:r>
              <a:rPr b="1" lang="en-US">
                <a:solidFill>
                  <a:srgbClr val="000000"/>
                </a:solidFill>
                <a:latin typeface="Calibri"/>
                <a:ea typeface="Calibri"/>
                <a:cs typeface="Calibri"/>
                <a:sym typeface="Calibri"/>
              </a:rPr>
              <a:t>create_file_perms.</a:t>
            </a:r>
            <a:endParaRPr>
              <a:solidFill>
                <a:srgbClr val="000000"/>
              </a:solidFill>
              <a:latin typeface="Calibri"/>
              <a:ea typeface="Calibri"/>
              <a:cs typeface="Calibri"/>
              <a:sym typeface="Calibri"/>
            </a:endParaRPr>
          </a:p>
          <a:p>
            <a:pPr indent="-342900" lvl="1" marL="914400" rtl="0" algn="l">
              <a:lnSpc>
                <a:spcPct val="100000"/>
              </a:lnSpc>
              <a:spcBef>
                <a:spcPts val="1134"/>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Needs open + read?  Use </a:t>
            </a:r>
            <a:r>
              <a:rPr b="1" lang="en-US">
                <a:solidFill>
                  <a:srgbClr val="000000"/>
                </a:solidFill>
                <a:latin typeface="Calibri"/>
                <a:ea typeface="Calibri"/>
                <a:cs typeface="Calibri"/>
                <a:sym typeface="Calibri"/>
              </a:rPr>
              <a:t>r_file_perms</a:t>
            </a:r>
            <a:r>
              <a:rPr lang="en-US">
                <a:solidFill>
                  <a:srgbClr val="000000"/>
                </a:solidFill>
                <a:latin typeface="Calibri"/>
                <a:ea typeface="Calibri"/>
                <a:cs typeface="Calibri"/>
                <a:sym typeface="Calibri"/>
              </a:rPr>
              <a:t>.</a:t>
            </a:r>
            <a:endParaRPr>
              <a:solidFill>
                <a:srgbClr val="000000"/>
              </a:solidFill>
              <a:latin typeface="Calibri"/>
              <a:ea typeface="Calibri"/>
              <a:cs typeface="Calibri"/>
              <a:sym typeface="Calibri"/>
            </a:endParaRPr>
          </a:p>
          <a:p>
            <a:pPr indent="-342900" lvl="1" marL="914400" rtl="0" algn="l">
              <a:lnSpc>
                <a:spcPct val="100000"/>
              </a:lnSpc>
              <a:spcBef>
                <a:spcPts val="1134"/>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Needs open + write? Use </a:t>
            </a:r>
            <a:r>
              <a:rPr b="1" lang="en-US">
                <a:solidFill>
                  <a:srgbClr val="000000"/>
                </a:solidFill>
                <a:latin typeface="Calibri"/>
                <a:ea typeface="Calibri"/>
                <a:cs typeface="Calibri"/>
                <a:sym typeface="Calibri"/>
              </a:rPr>
              <a:t>rw_file_perms</a:t>
            </a:r>
            <a:r>
              <a:rPr lang="en-US">
                <a:solidFill>
                  <a:srgbClr val="000000"/>
                </a:solidFill>
                <a:latin typeface="Calibri"/>
                <a:ea typeface="Calibri"/>
                <a:cs typeface="Calibri"/>
                <a:sym typeface="Calibri"/>
              </a:rPr>
              <a:t>.</a:t>
            </a:r>
            <a:endParaRPr>
              <a:solidFill>
                <a:srgbClr val="000000"/>
              </a:solidFill>
              <a:latin typeface="Calibri"/>
              <a:ea typeface="Calibri"/>
              <a:cs typeface="Calibri"/>
              <a:sym typeface="Calibri"/>
            </a:endParaRPr>
          </a:p>
          <a:p>
            <a:pPr indent="-342900" lvl="1" marL="914400" rtl="0" algn="l">
              <a:lnSpc>
                <a:spcPct val="100000"/>
              </a:lnSpc>
              <a:spcBef>
                <a:spcPts val="1134"/>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Needs execute, execute_no_trans?  Use </a:t>
            </a:r>
            <a:r>
              <a:rPr b="1" lang="en-US">
                <a:solidFill>
                  <a:srgbClr val="000000"/>
                </a:solidFill>
                <a:latin typeface="Calibri"/>
                <a:ea typeface="Calibri"/>
                <a:cs typeface="Calibri"/>
                <a:sym typeface="Calibri"/>
              </a:rPr>
              <a:t>rx_file_perms</a:t>
            </a:r>
            <a:r>
              <a:rPr lang="en-US">
                <a:solidFill>
                  <a:srgbClr val="000000"/>
                </a:solidFill>
                <a:latin typeface="Calibri"/>
                <a:ea typeface="Calibri"/>
                <a:cs typeface="Calibri"/>
                <a:sym typeface="Calibri"/>
              </a:rPr>
              <a:t>.</a:t>
            </a:r>
            <a:endParaRPr>
              <a:solidFill>
                <a:srgbClr val="000000"/>
              </a:solidFill>
              <a:latin typeface="Calibri"/>
              <a:ea typeface="Calibri"/>
              <a:cs typeface="Calibri"/>
              <a:sym typeface="Calibri"/>
            </a:endParaRPr>
          </a:p>
          <a:p>
            <a:pPr indent="-342900" lvl="1" marL="914400" rtl="0" algn="l">
              <a:lnSpc>
                <a:spcPct val="100000"/>
              </a:lnSpc>
              <a:spcBef>
                <a:spcPts val="1134"/>
              </a:spcBef>
              <a:spcAft>
                <a:spcPts val="0"/>
              </a:spcAft>
              <a:buClr>
                <a:srgbClr val="000000"/>
              </a:buClr>
              <a:buSzPts val="1800"/>
              <a:buFont typeface="Noto Sans Symbols"/>
              <a:buChar char="−"/>
            </a:pPr>
            <a:r>
              <a:rPr lang="en-US">
                <a:solidFill>
                  <a:srgbClr val="000000"/>
                </a:solidFill>
                <a:latin typeface="Calibri"/>
                <a:ea typeface="Calibri"/>
                <a:cs typeface="Calibri"/>
                <a:sym typeface="Calibri"/>
              </a:rPr>
              <a:t>Reduces policy brittleness.</a:t>
            </a:r>
            <a:endParaRPr sz="3200">
              <a:solidFill>
                <a:srgbClr val="000000"/>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87"/>
          <p:cNvSpPr txBox="1"/>
          <p:nvPr>
            <p:ph idx="1" type="body"/>
          </p:nvPr>
        </p:nvSpPr>
        <p:spPr>
          <a:xfrm>
            <a:off x="11723688" y="6294923"/>
            <a:ext cx="384300" cy="563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718" name="Google Shape;718;p87"/>
          <p:cNvSpPr txBox="1"/>
          <p:nvPr>
            <p:ph type="title"/>
          </p:nvPr>
        </p:nvSpPr>
        <p:spPr>
          <a:xfrm>
            <a:off x="838200" y="247750"/>
            <a:ext cx="9855600" cy="1062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Dealing with neverallow failures</a:t>
            </a:r>
            <a:endParaRPr/>
          </a:p>
        </p:txBody>
      </p:sp>
      <p:sp>
        <p:nvSpPr>
          <p:cNvPr id="719" name="Google Shape;719;p87"/>
          <p:cNvSpPr txBox="1"/>
          <p:nvPr>
            <p:ph idx="2" type="body"/>
          </p:nvPr>
        </p:nvSpPr>
        <p:spPr>
          <a:xfrm>
            <a:off x="838200" y="1673225"/>
            <a:ext cx="10515600" cy="4469400"/>
          </a:xfrm>
          <a:prstGeom prst="rect">
            <a:avLst/>
          </a:prstGeom>
          <a:noFill/>
          <a:ln>
            <a:noFill/>
          </a:ln>
        </p:spPr>
        <p:txBody>
          <a:bodyPr anchorCtr="0" anchor="t" bIns="45700" lIns="91425" spcFirstLastPara="1" rIns="91425" wrap="square" tIns="45700">
            <a:noAutofit/>
          </a:bodyPr>
          <a:lstStyle/>
          <a:p>
            <a:pPr indent="-406400" lvl="0" marL="457200" rtl="0" algn="l">
              <a:lnSpc>
                <a:spcPct val="80000"/>
              </a:lnSpc>
              <a:spcBef>
                <a:spcPts val="0"/>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Policy contains a set of </a:t>
            </a:r>
            <a:r>
              <a:rPr b="1" lang="en-US" sz="2800">
                <a:solidFill>
                  <a:srgbClr val="000000"/>
                </a:solidFill>
                <a:latin typeface="Calibri"/>
                <a:ea typeface="Calibri"/>
                <a:cs typeface="Calibri"/>
                <a:sym typeface="Calibri"/>
              </a:rPr>
              <a:t>neverallow </a:t>
            </a:r>
            <a:r>
              <a:rPr lang="en-US" sz="2800">
                <a:solidFill>
                  <a:srgbClr val="000000"/>
                </a:solidFill>
                <a:latin typeface="Calibri"/>
                <a:ea typeface="Calibri"/>
                <a:cs typeface="Calibri"/>
                <a:sym typeface="Calibri"/>
              </a:rPr>
              <a:t>rules to prevent adding unsafe </a:t>
            </a:r>
            <a:r>
              <a:rPr b="1" lang="en-US" sz="2800">
                <a:solidFill>
                  <a:srgbClr val="000000"/>
                </a:solidFill>
                <a:latin typeface="Calibri"/>
                <a:ea typeface="Calibri"/>
                <a:cs typeface="Calibri"/>
                <a:sym typeface="Calibri"/>
              </a:rPr>
              <a:t>allow</a:t>
            </a:r>
            <a:r>
              <a:rPr lang="en-US" sz="2800">
                <a:solidFill>
                  <a:srgbClr val="000000"/>
                </a:solidFill>
                <a:latin typeface="Calibri"/>
                <a:ea typeface="Calibri"/>
                <a:cs typeface="Calibri"/>
                <a:sym typeface="Calibri"/>
              </a:rPr>
              <a:t> rules.</a:t>
            </a:r>
            <a:endParaRPr sz="2800">
              <a:solidFill>
                <a:srgbClr val="000000"/>
              </a:solidFill>
              <a:latin typeface="Calibri"/>
              <a:ea typeface="Calibri"/>
              <a:cs typeface="Calibri"/>
              <a:sym typeface="Calibri"/>
            </a:endParaRPr>
          </a:p>
          <a:p>
            <a:pPr indent="-406400" lvl="0" marL="457200" rtl="0" algn="l">
              <a:lnSpc>
                <a:spcPct val="80000"/>
              </a:lnSpc>
              <a:spcBef>
                <a:spcPts val="641"/>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Checked by </a:t>
            </a:r>
            <a:r>
              <a:rPr b="1" lang="en-US" sz="2800">
                <a:solidFill>
                  <a:srgbClr val="000000"/>
                </a:solidFill>
                <a:latin typeface="Calibri"/>
                <a:ea typeface="Calibri"/>
                <a:cs typeface="Calibri"/>
                <a:sym typeface="Calibri"/>
              </a:rPr>
              <a:t>checkpolicy</a:t>
            </a:r>
            <a:r>
              <a:rPr lang="en-US" sz="2800">
                <a:solidFill>
                  <a:srgbClr val="000000"/>
                </a:solidFill>
                <a:latin typeface="Calibri"/>
                <a:ea typeface="Calibri"/>
                <a:cs typeface="Calibri"/>
                <a:sym typeface="Calibri"/>
              </a:rPr>
              <a:t> during policy build and by CTS.</a:t>
            </a:r>
            <a:endParaRPr sz="2800">
              <a:solidFill>
                <a:srgbClr val="000000"/>
              </a:solidFill>
              <a:latin typeface="Calibri"/>
              <a:ea typeface="Calibri"/>
              <a:cs typeface="Calibri"/>
              <a:sym typeface="Calibri"/>
            </a:endParaRPr>
          </a:p>
          <a:p>
            <a:pPr indent="-406400" lvl="0" marL="457200" rtl="0" algn="l">
              <a:lnSpc>
                <a:spcPct val="100000"/>
              </a:lnSpc>
              <a:spcBef>
                <a:spcPts val="1134"/>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Do not remove or comment out </a:t>
            </a:r>
            <a:r>
              <a:rPr b="1" lang="en-US" sz="2800">
                <a:solidFill>
                  <a:srgbClr val="000000"/>
                </a:solidFill>
                <a:latin typeface="Calibri"/>
                <a:ea typeface="Calibri"/>
                <a:cs typeface="Calibri"/>
                <a:sym typeface="Calibri"/>
              </a:rPr>
              <a:t>neverallow</a:t>
            </a:r>
            <a:r>
              <a:rPr lang="en-US" sz="2800">
                <a:solidFill>
                  <a:srgbClr val="000000"/>
                </a:solidFill>
                <a:latin typeface="Calibri"/>
                <a:ea typeface="Calibri"/>
                <a:cs typeface="Calibri"/>
                <a:sym typeface="Calibri"/>
              </a:rPr>
              <a:t> rules!</a:t>
            </a:r>
            <a:endParaRPr sz="2800">
              <a:solidFill>
                <a:srgbClr val="000000"/>
              </a:solidFill>
              <a:latin typeface="Calibri"/>
              <a:ea typeface="Calibri"/>
              <a:cs typeface="Calibri"/>
              <a:sym typeface="Calibri"/>
            </a:endParaRPr>
          </a:p>
          <a:p>
            <a:pPr indent="-406400" lvl="0" marL="457200" rtl="0" algn="l">
              <a:lnSpc>
                <a:spcPct val="100000"/>
              </a:lnSpc>
              <a:spcBef>
                <a:spcPts val="1417"/>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Whenever possible, eliminate the need for the </a:t>
            </a:r>
            <a:r>
              <a:rPr b="1" lang="en-US" sz="2800">
                <a:solidFill>
                  <a:srgbClr val="000000"/>
                </a:solidFill>
                <a:latin typeface="Calibri"/>
                <a:ea typeface="Calibri"/>
                <a:cs typeface="Calibri"/>
                <a:sym typeface="Calibri"/>
              </a:rPr>
              <a:t>allow</a:t>
            </a:r>
            <a:r>
              <a:rPr lang="en-US" sz="2800">
                <a:solidFill>
                  <a:srgbClr val="000000"/>
                </a:solidFill>
                <a:latin typeface="Calibri"/>
                <a:ea typeface="Calibri"/>
                <a:cs typeface="Calibri"/>
                <a:sym typeface="Calibri"/>
              </a:rPr>
              <a:t> rule.</a:t>
            </a:r>
            <a:endParaRPr sz="2800">
              <a:solidFill>
                <a:srgbClr val="000000"/>
              </a:solidFill>
              <a:latin typeface="Calibri"/>
              <a:ea typeface="Calibri"/>
              <a:cs typeface="Calibri"/>
              <a:sym typeface="Calibri"/>
            </a:endParaRPr>
          </a:p>
          <a:p>
            <a:pPr indent="-406400" lvl="0" marL="457200" rtl="0" algn="l">
              <a:lnSpc>
                <a:spcPct val="100000"/>
              </a:lnSpc>
              <a:spcBef>
                <a:spcPts val="1417"/>
              </a:spcBef>
              <a:spcAft>
                <a:spcPts val="0"/>
              </a:spcAft>
              <a:buClr>
                <a:srgbClr val="808080"/>
              </a:buClr>
              <a:buSzPts val="2800"/>
              <a:buFont typeface="Calibri"/>
              <a:buChar char="•"/>
            </a:pPr>
            <a:r>
              <a:rPr lang="en-US" sz="2800">
                <a:solidFill>
                  <a:srgbClr val="000000"/>
                </a:solidFill>
                <a:latin typeface="Calibri"/>
                <a:ea typeface="Calibri"/>
                <a:cs typeface="Calibri"/>
                <a:sym typeface="Calibri"/>
              </a:rPr>
              <a:t>As needed, can craft narrow exceptions for specific domains, types or permissions by amending the </a:t>
            </a:r>
            <a:r>
              <a:rPr b="1" lang="en-US" sz="2800">
                <a:solidFill>
                  <a:srgbClr val="000000"/>
                </a:solidFill>
                <a:latin typeface="Calibri"/>
                <a:ea typeface="Calibri"/>
                <a:cs typeface="Calibri"/>
                <a:sym typeface="Calibri"/>
              </a:rPr>
              <a:t>neverallow</a:t>
            </a:r>
            <a:r>
              <a:rPr lang="en-US" sz="2800">
                <a:solidFill>
                  <a:srgbClr val="000000"/>
                </a:solidFill>
                <a:latin typeface="Calibri"/>
                <a:ea typeface="Calibri"/>
                <a:cs typeface="Calibri"/>
                <a:sym typeface="Calibri"/>
              </a:rPr>
              <a:t> rule.</a:t>
            </a:r>
            <a:endParaRPr sz="2800">
              <a:solidFill>
                <a:srgbClr val="000000"/>
              </a:solidFill>
              <a:latin typeface="Calibri"/>
              <a:ea typeface="Calibri"/>
              <a:cs typeface="Calibri"/>
              <a:sym typeface="Calibri"/>
            </a:endParaRPr>
          </a:p>
          <a:p>
            <a:pPr indent="-361950" lvl="1" marL="914400" rtl="0" algn="l">
              <a:lnSpc>
                <a:spcPct val="100000"/>
              </a:lnSpc>
              <a:spcBef>
                <a:spcPts val="1417"/>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A good idea to propose to AOSP first!</a:t>
            </a:r>
            <a:endParaRPr sz="2800">
              <a:solidFill>
                <a:srgbClr val="000000"/>
              </a:solidFill>
              <a:latin typeface="Calibri"/>
              <a:ea typeface="Calibri"/>
              <a:cs typeface="Calibri"/>
              <a:sym typeface="Calibri"/>
            </a:endParaRPr>
          </a:p>
          <a:p>
            <a:pPr indent="-361950" lvl="1" marL="914400" rtl="0" algn="l">
              <a:lnSpc>
                <a:spcPct val="100000"/>
              </a:lnSpc>
              <a:spcBef>
                <a:spcPts val="1134"/>
              </a:spcBef>
              <a:spcAft>
                <a:spcPts val="0"/>
              </a:spcAft>
              <a:buClr>
                <a:srgbClr val="000000"/>
              </a:buClr>
              <a:buSzPts val="2100"/>
              <a:buFont typeface="Noto Sans Symbols"/>
              <a:buChar char="−"/>
            </a:pPr>
            <a:r>
              <a:rPr lang="en-US" sz="2800">
                <a:solidFill>
                  <a:srgbClr val="000000"/>
                </a:solidFill>
                <a:latin typeface="Calibri"/>
                <a:ea typeface="Calibri"/>
                <a:cs typeface="Calibri"/>
                <a:sym typeface="Calibri"/>
              </a:rPr>
              <a:t>Otherwise you may fail CTS in the future…</a:t>
            </a:r>
            <a:endParaRPr sz="2800">
              <a:solidFill>
                <a:srgbClr val="000000"/>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88"/>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726" name="Google Shape;726;p88"/>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Android-specific policy tools</a:t>
            </a:r>
            <a:endParaRPr/>
          </a:p>
        </p:txBody>
      </p:sp>
      <p:sp>
        <p:nvSpPr>
          <p:cNvPr id="727" name="Google Shape;727;p88"/>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solidFill>
                  <a:srgbClr val="000000"/>
                </a:solidFill>
                <a:latin typeface="Calibri"/>
                <a:ea typeface="Calibri"/>
                <a:cs typeface="Calibri"/>
                <a:sym typeface="Calibri"/>
              </a:rPr>
              <a:t>No endorsement of any of these, and upstream setools might be fine for your use case</a:t>
            </a:r>
            <a:endParaRPr/>
          </a:p>
          <a:p>
            <a:pPr indent="-228600" lvl="0" marL="228600" rtl="0" algn="l">
              <a:lnSpc>
                <a:spcPct val="80000"/>
              </a:lnSpc>
              <a:spcBef>
                <a:spcPts val="641"/>
              </a:spcBef>
              <a:spcAft>
                <a:spcPts val="0"/>
              </a:spcAft>
              <a:buClr>
                <a:srgbClr val="808080"/>
              </a:buClr>
              <a:buSzPts val="2800"/>
              <a:buChar char="•"/>
            </a:pPr>
            <a:r>
              <a:rPr lang="en-US" sz="2800" u="sng">
                <a:solidFill>
                  <a:schemeClr val="hlink"/>
                </a:solidFill>
                <a:latin typeface="Calibri"/>
                <a:ea typeface="Calibri"/>
                <a:cs typeface="Calibri"/>
                <a:sym typeface="Calibri"/>
                <a:hlinkClick r:id="rId3"/>
              </a:rPr>
              <a:t>android.googlesource.com/platform/system/sepolicy/+/refs/heads/android17-release/tools</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u="sng">
                <a:solidFill>
                  <a:schemeClr val="hlink"/>
                </a:solidFill>
                <a:latin typeface="Calibri"/>
                <a:ea typeface="Calibri"/>
                <a:cs typeface="Calibri"/>
                <a:sym typeface="Calibri"/>
                <a:hlinkClick r:id="rId4"/>
              </a:rPr>
              <a:t>github.com/phhusson/sepolicy-inject</a:t>
            </a:r>
            <a:r>
              <a:rPr lang="en-US" sz="2800">
                <a:solidFill>
                  <a:srgbClr val="000000"/>
                </a:solidFill>
                <a:latin typeface="Calibri"/>
                <a:ea typeface="Calibri"/>
                <a:cs typeface="Calibri"/>
                <a:sym typeface="Calibri"/>
              </a:rPr>
              <a:t> </a:t>
            </a:r>
            <a:endParaRPr/>
          </a:p>
          <a:p>
            <a:pPr indent="-228600" lvl="0" marL="228600" rtl="0" algn="l">
              <a:lnSpc>
                <a:spcPct val="80000"/>
              </a:lnSpc>
              <a:spcBef>
                <a:spcPts val="641"/>
              </a:spcBef>
              <a:spcAft>
                <a:spcPts val="0"/>
              </a:spcAft>
              <a:buClr>
                <a:srgbClr val="808080"/>
              </a:buClr>
              <a:buSzPts val="2800"/>
              <a:buChar char="•"/>
            </a:pPr>
            <a:r>
              <a:rPr lang="en-US" sz="2800" u="sng">
                <a:solidFill>
                  <a:schemeClr val="hlink"/>
                </a:solidFill>
                <a:latin typeface="Calibri"/>
                <a:ea typeface="Calibri"/>
                <a:cs typeface="Calibri"/>
                <a:sym typeface="Calibri"/>
                <a:hlinkClick r:id="rId5"/>
              </a:rPr>
              <a:t>github.com/fics/BigMAC</a:t>
            </a:r>
            <a:r>
              <a:rPr lang="en-US"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u="sng">
                <a:solidFill>
                  <a:schemeClr val="hlink"/>
                </a:solidFill>
                <a:latin typeface="Calibri"/>
                <a:ea typeface="Calibri"/>
                <a:cs typeface="Calibri"/>
                <a:sym typeface="Calibri"/>
                <a:hlinkClick r:id="rId6"/>
              </a:rPr>
              <a:t>github.com/Heydarchi/SELinux-Explorer</a:t>
            </a:r>
            <a:r>
              <a:rPr lang="en-US" sz="2800">
                <a:solidFill>
                  <a:srgbClr val="000000"/>
                </a:solidFill>
                <a:latin typeface="Calibri"/>
                <a:ea typeface="Calibri"/>
                <a:cs typeface="Calibri"/>
                <a:sym typeface="Calibri"/>
              </a:rPr>
              <a:t>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89"/>
          <p:cNvSpPr txBox="1"/>
          <p:nvPr>
            <p:ph idx="1" type="body"/>
          </p:nvPr>
        </p:nvSpPr>
        <p:spPr>
          <a:xfrm>
            <a:off x="11723688" y="6294923"/>
            <a:ext cx="384175" cy="56307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fld id="{00000000-1234-1234-1234-123412341234}" type="slidenum">
              <a:rPr lang="en-US"/>
              <a:t>‹#›</a:t>
            </a:fld>
            <a:endParaRPr/>
          </a:p>
        </p:txBody>
      </p:sp>
      <p:sp>
        <p:nvSpPr>
          <p:cNvPr id="734" name="Google Shape;734;p89"/>
          <p:cNvSpPr txBox="1"/>
          <p:nvPr>
            <p:ph type="title"/>
          </p:nvPr>
        </p:nvSpPr>
        <p:spPr>
          <a:xfrm>
            <a:off x="838200" y="247750"/>
            <a:ext cx="9855467" cy="106245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Arial"/>
              <a:buNone/>
            </a:pPr>
            <a:r>
              <a:rPr lang="en-US"/>
              <a:t>Android-Specific Resources</a:t>
            </a:r>
            <a:endParaRPr/>
          </a:p>
        </p:txBody>
      </p:sp>
      <p:sp>
        <p:nvSpPr>
          <p:cNvPr id="735" name="Google Shape;735;p89"/>
          <p:cNvSpPr txBox="1"/>
          <p:nvPr>
            <p:ph idx="2" type="body"/>
          </p:nvPr>
        </p:nvSpPr>
        <p:spPr>
          <a:xfrm>
            <a:off x="838200" y="1673225"/>
            <a:ext cx="10515600" cy="446929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rgbClr val="808080"/>
              </a:buClr>
              <a:buSzPts val="2800"/>
              <a:buChar char="•"/>
            </a:pPr>
            <a:r>
              <a:rPr lang="en-US" sz="2800">
                <a:latin typeface="Calibri"/>
                <a:ea typeface="Calibri"/>
                <a:cs typeface="Calibri"/>
                <a:sym typeface="Calibri"/>
              </a:rPr>
              <a:t>Security-Enhanced Linux in Androi</a:t>
            </a:r>
            <a:r>
              <a:rPr lang="en-US" sz="2800"/>
              <a:t>d</a:t>
            </a:r>
            <a:r>
              <a:rPr lang="en-US"/>
              <a:t>, </a:t>
            </a:r>
            <a:r>
              <a:rPr lang="en-US" sz="2800" u="sng">
                <a:solidFill>
                  <a:schemeClr val="hlink"/>
                </a:solidFill>
                <a:latin typeface="Calibri"/>
                <a:ea typeface="Calibri"/>
                <a:cs typeface="Calibri"/>
                <a:sym typeface="Calibri"/>
                <a:hlinkClick r:id="rId3"/>
              </a:rPr>
              <a:t>source.android.com/docs/security/features/selinux</a:t>
            </a:r>
            <a:r>
              <a:rPr lang="en-US" sz="2800">
                <a:solidFill>
                  <a:srgbClr val="000000"/>
                </a:solidFill>
                <a:latin typeface="Calibri"/>
                <a:ea typeface="Calibri"/>
                <a:cs typeface="Calibri"/>
                <a:sym typeface="Calibri"/>
              </a:rPr>
              <a:t> </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SELinux Notebook SE (for) Android section, </a:t>
            </a:r>
            <a:r>
              <a:rPr lang="en-US" sz="2800" u="sng">
                <a:solidFill>
                  <a:schemeClr val="hlink"/>
                </a:solidFill>
                <a:latin typeface="Calibri"/>
                <a:ea typeface="Calibri"/>
                <a:cs typeface="Calibri"/>
                <a:sym typeface="Calibri"/>
                <a:hlinkClick r:id="rId4"/>
              </a:rPr>
              <a:t>github.com/selinuxproject/selinux-notebook/blob/main/src/seandroid.md</a:t>
            </a:r>
            <a:r>
              <a:rPr lang="en-US" sz="2800">
                <a:solidFill>
                  <a:srgbClr val="000000"/>
                </a:solidFill>
                <a:latin typeface="Calibri"/>
                <a:ea typeface="Calibri"/>
                <a:cs typeface="Calibri"/>
                <a:sym typeface="Calibri"/>
              </a:rPr>
              <a:t> </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The original paper: </a:t>
            </a:r>
            <a:r>
              <a:rPr i="1" lang="en-US" sz="2800" u="sng">
                <a:solidFill>
                  <a:schemeClr val="hlink"/>
                </a:solidFill>
                <a:latin typeface="Calibri"/>
                <a:ea typeface="Calibri"/>
                <a:cs typeface="Calibri"/>
                <a:sym typeface="Calibri"/>
                <a:hlinkClick r:id="rId5"/>
              </a:rPr>
              <a:t>Security Enhanced Android: Bringing Flexible MAC to Android</a:t>
            </a:r>
            <a:r>
              <a:rPr lang="en-US" sz="2800">
                <a:solidFill>
                  <a:srgbClr val="000000"/>
                </a:solidFill>
                <a:latin typeface="Calibri"/>
                <a:ea typeface="Calibri"/>
                <a:cs typeface="Calibri"/>
                <a:sym typeface="Calibri"/>
              </a:rPr>
              <a:t>, 2013 NDSS.</a:t>
            </a:r>
            <a:endParaRPr sz="2800">
              <a:solidFill>
                <a:srgbClr val="000000"/>
              </a:solidFill>
              <a:latin typeface="Calibri"/>
              <a:ea typeface="Calibri"/>
              <a:cs typeface="Calibri"/>
              <a:sym typeface="Calibri"/>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 (for) Android presentations, </a:t>
            </a:r>
            <a:r>
              <a:rPr lang="en-US" sz="2800" u="sng">
                <a:solidFill>
                  <a:schemeClr val="hlink"/>
                </a:solidFill>
                <a:latin typeface="Calibri"/>
                <a:ea typeface="Calibri"/>
                <a:cs typeface="Calibri"/>
                <a:sym typeface="Calibri"/>
                <a:hlinkClick r:id="rId6"/>
              </a:rPr>
              <a:t>github.com/selinuxproject/selinux/wiki/Presentations-and-Papers</a:t>
            </a:r>
            <a:r>
              <a:rPr lang="en-US" sz="2800">
                <a:solidFill>
                  <a:srgbClr val="000000"/>
                </a:solidFill>
                <a:latin typeface="Calibri"/>
                <a:ea typeface="Calibri"/>
                <a:cs typeface="Calibri"/>
                <a:sym typeface="Calibri"/>
              </a:rPr>
              <a:t> </a:t>
            </a:r>
            <a:endParaRPr/>
          </a:p>
          <a:p>
            <a:pPr indent="-228600" lvl="0" marL="228600" rtl="0" algn="l">
              <a:lnSpc>
                <a:spcPct val="80000"/>
              </a:lnSpc>
              <a:spcBef>
                <a:spcPts val="641"/>
              </a:spcBef>
              <a:spcAft>
                <a:spcPts val="0"/>
              </a:spcAft>
              <a:buClr>
                <a:srgbClr val="808080"/>
              </a:buClr>
              <a:buSzPts val="2800"/>
              <a:buChar char="•"/>
            </a:pPr>
            <a:r>
              <a:rPr lang="en-US" sz="2800">
                <a:solidFill>
                  <a:srgbClr val="000000"/>
                </a:solidFill>
                <a:latin typeface="Calibri"/>
                <a:ea typeface="Calibri"/>
                <a:cs typeface="Calibri"/>
                <a:sym typeface="Calibri"/>
              </a:rPr>
              <a:t>SE (for) Android Books for $ (no endorsement): </a:t>
            </a:r>
            <a:r>
              <a:rPr i="1" lang="en-US" sz="2800">
                <a:solidFill>
                  <a:srgbClr val="000000"/>
                </a:solidFill>
                <a:latin typeface="Calibri"/>
                <a:ea typeface="Calibri"/>
                <a:cs typeface="Calibri"/>
                <a:sym typeface="Calibri"/>
              </a:rPr>
              <a:t>Android Security Internals</a:t>
            </a:r>
            <a:r>
              <a:rPr lang="en-US" sz="2800">
                <a:solidFill>
                  <a:srgbClr val="000000"/>
                </a:solidFill>
                <a:latin typeface="Calibri"/>
                <a:ea typeface="Calibri"/>
                <a:cs typeface="Calibri"/>
                <a:sym typeface="Calibri"/>
              </a:rPr>
              <a:t>, </a:t>
            </a:r>
            <a:r>
              <a:rPr i="1" lang="en-US" sz="2800">
                <a:solidFill>
                  <a:srgbClr val="000000"/>
                </a:solidFill>
                <a:latin typeface="Calibri"/>
                <a:ea typeface="Calibri"/>
                <a:cs typeface="Calibri"/>
                <a:sym typeface="Calibri"/>
              </a:rPr>
              <a:t>Exploring SE for Android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3_CYBERCOM-NSA-CSS">
  <a:themeElements>
    <a:clrScheme name="NSA">
      <a:dk1>
        <a:srgbClr val="002A3A"/>
      </a:dk1>
      <a:lt1>
        <a:srgbClr val="FFFFFF"/>
      </a:lt1>
      <a:dk2>
        <a:srgbClr val="0075C9"/>
      </a:dk2>
      <a:lt2>
        <a:srgbClr val="E5E1E6"/>
      </a:lt2>
      <a:accent1>
        <a:srgbClr val="CE0E2D"/>
      </a:accent1>
      <a:accent2>
        <a:srgbClr val="81A7BB"/>
      </a:accent2>
      <a:accent3>
        <a:srgbClr val="F5A800"/>
      </a:accent3>
      <a:accent4>
        <a:srgbClr val="54C8E8"/>
      </a:accent4>
      <a:accent5>
        <a:srgbClr val="89C641"/>
      </a:accent5>
      <a:accent6>
        <a:srgbClr val="464DA2"/>
      </a:accent6>
      <a:hlink>
        <a:srgbClr val="002A3A"/>
      </a:hlink>
      <a:folHlink>
        <a:srgbClr val="464D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